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5143500" cx="9144000"/>
  <p:notesSz cx="6858000" cy="9144000"/>
  <p:embeddedFontLst>
    <p:embeddedFont>
      <p:font typeface="Cabin"/>
      <p:regular r:id="rId29"/>
      <p:bold r:id="rId30"/>
      <p:italic r:id="rId31"/>
      <p:boldItalic r:id="rId32"/>
    </p:embeddedFont>
    <p:embeddedFont>
      <p:font typeface="Lexend"/>
      <p:regular r:id="rId33"/>
      <p:bold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38971D2-3F77-40B8-B369-39CFA03CBEE0}">
  <a:tblStyle styleId="{238971D2-3F77-40B8-B369-39CFA03CBEE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Cabin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Cabin-italic.fntdata"/><Relationship Id="rId30" Type="http://schemas.openxmlformats.org/officeDocument/2006/relationships/font" Target="fonts/Cabin-bold.fntdata"/><Relationship Id="rId11" Type="http://schemas.openxmlformats.org/officeDocument/2006/relationships/slide" Target="slides/slide5.xml"/><Relationship Id="rId33" Type="http://schemas.openxmlformats.org/officeDocument/2006/relationships/font" Target="fonts/Lexend-regular.fntdata"/><Relationship Id="rId10" Type="http://schemas.openxmlformats.org/officeDocument/2006/relationships/slide" Target="slides/slide4.xml"/><Relationship Id="rId32" Type="http://schemas.openxmlformats.org/officeDocument/2006/relationships/font" Target="fonts/Cabin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schemas.openxmlformats.org/officeDocument/2006/relationships/font" Target="fonts/Lexend-bold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8465d4274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g28465d42748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8474f48da4_5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g28474f48da4_5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Betty</a:t>
            </a:r>
            <a:endParaRPr/>
          </a:p>
        </p:txBody>
      </p:sp>
      <p:sp>
        <p:nvSpPr>
          <p:cNvPr id="136" name="Google Shape;136;g28474f48da4_5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8474f48da4_1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g28474f48da4_1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Betty</a:t>
            </a:r>
            <a:endParaRPr/>
          </a:p>
        </p:txBody>
      </p:sp>
      <p:sp>
        <p:nvSpPr>
          <p:cNvPr id="143" name="Google Shape;143;g28474f48da4_1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849e857331_6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g2849e857331_6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Betty</a:t>
            </a:r>
            <a:endParaRPr/>
          </a:p>
        </p:txBody>
      </p:sp>
      <p:sp>
        <p:nvSpPr>
          <p:cNvPr id="152" name="Google Shape;152;g2849e857331_6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b4032e45ab_1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g2b4032e45ab_1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Betty</a:t>
            </a:r>
            <a:endParaRPr/>
          </a:p>
        </p:txBody>
      </p:sp>
      <p:sp>
        <p:nvSpPr>
          <p:cNvPr id="161" name="Google Shape;161;g2b4032e45ab_1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b3e45c48f7_1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g2b3e45c48f7_1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Anthony</a:t>
            </a:r>
            <a:endParaRPr/>
          </a:p>
        </p:txBody>
      </p:sp>
      <p:sp>
        <p:nvSpPr>
          <p:cNvPr id="170" name="Google Shape;170;g2b3e45c48f7_1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b45e77247e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g2b45e77247e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Anthony</a:t>
            </a:r>
            <a:endParaRPr/>
          </a:p>
        </p:txBody>
      </p:sp>
      <p:sp>
        <p:nvSpPr>
          <p:cNvPr id="181" name="Google Shape;181;g2b45e77247e_0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b45e77247e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b45e77247e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8474f48da4_3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g28474f48da4_3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Betty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01" name="Google Shape;201;g28474f48da4_3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8474f48da4_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g28474f48da4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Andrew</a:t>
            </a:r>
            <a:endParaRPr/>
          </a:p>
        </p:txBody>
      </p:sp>
      <p:sp>
        <p:nvSpPr>
          <p:cNvPr id="208" name="Google Shape;208;g28474f48da4_2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8474f48da4_2_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g28474f48da4_2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Andrew</a:t>
            </a:r>
            <a:endParaRPr/>
          </a:p>
        </p:txBody>
      </p:sp>
      <p:sp>
        <p:nvSpPr>
          <p:cNvPr id="217" name="Google Shape;217;g28474f48da4_2_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8465d42748_0_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" name="Google Shape;73;g28465d42748_0_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Hannah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4" name="Google Shape;74;g28465d42748_0_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8474f48da4_2_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g28474f48da4_2_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Andrew</a:t>
            </a:r>
            <a:endParaRPr/>
          </a:p>
        </p:txBody>
      </p:sp>
      <p:sp>
        <p:nvSpPr>
          <p:cNvPr id="224" name="Google Shape;224;g28474f48da4_2_9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8474fb849b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g28474fb849b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Betty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33" name="Google Shape;233;g28474fb849b_0_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8465d42748_0_4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Simara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g28465d42748_0_4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b45e77247e_4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g2b45e77247e_4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Hannah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1" name="Google Shape;81;g2b45e77247e_4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8465d42748_0_5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g28465d42748_0_5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Betty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8" name="Google Shape;88;g28465d42748_0_5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8465d42748_0_1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g28465d42748_0_1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Betty</a:t>
            </a:r>
            <a:endParaRPr/>
          </a:p>
        </p:txBody>
      </p:sp>
      <p:sp>
        <p:nvSpPr>
          <p:cNvPr id="95" name="Google Shape;95;g28465d42748_0_1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8474f48da4_4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g28474f48da4_4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Betty</a:t>
            </a:r>
            <a:endParaRPr/>
          </a:p>
        </p:txBody>
      </p:sp>
      <p:sp>
        <p:nvSpPr>
          <p:cNvPr id="103" name="Google Shape;103;g28474f48da4_4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8474f48da4_3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g28474f48da4_3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Betty</a:t>
            </a:r>
            <a:endParaRPr/>
          </a:p>
        </p:txBody>
      </p:sp>
      <p:sp>
        <p:nvSpPr>
          <p:cNvPr id="111" name="Google Shape;111;g28474f48da4_3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849e857331_5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g2849e857331_5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Betty</a:t>
            </a:r>
            <a:endParaRPr/>
          </a:p>
        </p:txBody>
      </p:sp>
      <p:sp>
        <p:nvSpPr>
          <p:cNvPr id="119" name="Google Shape;119;g2849e857331_5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8474fb849b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g28474fb849b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Betty</a:t>
            </a:r>
            <a:endParaRPr/>
          </a:p>
        </p:txBody>
      </p:sp>
      <p:sp>
        <p:nvSpPr>
          <p:cNvPr id="128" name="Google Shape;128;g28474fb849b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Society of Black Engineers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3"/>
          <p:cNvSpPr txBox="1"/>
          <p:nvPr/>
        </p:nvSpPr>
        <p:spPr>
          <a:xfrm>
            <a:off x="3810000" y="2457450"/>
            <a:ext cx="51816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PRESENTATION TITLE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3"/>
          <p:cNvSpPr txBox="1"/>
          <p:nvPr/>
        </p:nvSpPr>
        <p:spPr>
          <a:xfrm>
            <a:off x="3810000" y="3143250"/>
            <a:ext cx="51816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rebuchet MS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Presenter Name</a:t>
            </a:r>
            <a:endParaRPr b="0" i="0" sz="20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4" name="Google Shape;54;p13"/>
          <p:cNvPicPr preferRelativeResize="0"/>
          <p:nvPr/>
        </p:nvPicPr>
        <p:blipFill rotWithShape="1">
          <a:blip r:embed="rId2">
            <a:alphaModFix/>
          </a:blip>
          <a:srcRect b="0" l="0" r="5811" t="0"/>
          <a:stretch/>
        </p:blipFill>
        <p:spPr>
          <a:xfrm>
            <a:off x="1" y="0"/>
            <a:ext cx="5009838" cy="22821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-color logo.png" id="55" name="Google Shape;5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101" y="1837613"/>
            <a:ext cx="2567251" cy="2600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/>
        </p:nvSpPr>
        <p:spPr>
          <a:xfrm rot="10800000">
            <a:off x="-3" y="150"/>
            <a:ext cx="9182100" cy="1085700"/>
          </a:xfrm>
          <a:custGeom>
            <a:rect b="b" l="l" r="r" t="t"/>
            <a:pathLst>
              <a:path extrusionOk="0" h="120000" w="120000">
                <a:moveTo>
                  <a:pt x="165" y="0"/>
                </a:moveTo>
                <a:cubicBezTo>
                  <a:pt x="24951" y="11851"/>
                  <a:pt x="50899" y="35407"/>
                  <a:pt x="74522" y="35555"/>
                </a:cubicBezTo>
                <a:cubicBezTo>
                  <a:pt x="98146" y="35703"/>
                  <a:pt x="104840" y="26074"/>
                  <a:pt x="120000" y="21333"/>
                </a:cubicBezTo>
                <a:lnTo>
                  <a:pt x="120000" y="119111"/>
                </a:lnTo>
                <a:lnTo>
                  <a:pt x="0" y="120000"/>
                </a:lnTo>
                <a:cubicBezTo>
                  <a:pt x="55" y="83407"/>
                  <a:pt x="110" y="36592"/>
                  <a:pt x="165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4-color logo.png" id="58" name="Google Shape;58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96200" y="3771900"/>
            <a:ext cx="913158" cy="931088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/>
          <p:nvPr/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Society of Black Engineers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457200" y="114300"/>
            <a:ext cx="82296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E9532"/>
              </a:buClr>
              <a:buSzPts val="4070"/>
              <a:buFont typeface="Calibri"/>
              <a:buNone/>
            </a:pPr>
            <a:r>
              <a:rPr b="0" i="0" lang="en" sz="4070" u="none" cap="none" strike="noStrike">
                <a:solidFill>
                  <a:srgbClr val="7E9532"/>
                </a:solidFill>
                <a:latin typeface="Calibri"/>
                <a:ea typeface="Calibri"/>
                <a:cs typeface="Calibri"/>
                <a:sym typeface="Calibri"/>
              </a:rPr>
              <a:t>Your Main Content Slide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0" y="4686300"/>
            <a:ext cx="7162800" cy="114300"/>
          </a:xfrm>
          <a:prstGeom prst="rect">
            <a:avLst/>
          </a:prstGeom>
          <a:solidFill>
            <a:srgbClr val="7E95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5257800" y="4743450"/>
            <a:ext cx="3886200" cy="57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Relationship Id="rId4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g"/><Relationship Id="rId4" Type="http://schemas.openxmlformats.org/officeDocument/2006/relationships/image" Target="../media/image17.jpg"/><Relationship Id="rId5" Type="http://schemas.openxmlformats.org/officeDocument/2006/relationships/image" Target="../media/image1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hyperlink" Target="mailto:utansbe@gmail.com" TargetMode="External"/><Relationship Id="rId4" Type="http://schemas.openxmlformats.org/officeDocument/2006/relationships/hyperlink" Target="http://www.utansbe.org" TargetMode="External"/><Relationship Id="rId5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/>
        </p:nvSpPr>
        <p:spPr>
          <a:xfrm>
            <a:off x="3886200" y="2339604"/>
            <a:ext cx="5181600" cy="86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</a:pPr>
            <a:r>
              <a:rPr b="1" i="0" lang="en" sz="2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NATIONAL SOCIETY OF BLACK ENGINEERS, UTA CHAPTER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6229056" y="3194038"/>
            <a:ext cx="2817600" cy="48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None/>
            </a:pPr>
            <a:r>
              <a:rPr b="1" lang="en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1st </a:t>
            </a:r>
            <a:r>
              <a:rPr b="1" i="0" lang="en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General Body Meeting, </a:t>
            </a:r>
            <a:r>
              <a:rPr b="1" lang="en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January</a:t>
            </a:r>
            <a:r>
              <a:rPr b="1" lang="en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, 29</a:t>
            </a:r>
            <a:r>
              <a:rPr b="1" i="0" lang="en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, 202</a:t>
            </a:r>
            <a:r>
              <a:rPr b="1" lang="en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3886200" y="3678850"/>
            <a:ext cx="1933800" cy="9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Check in </a:t>
            </a:r>
            <a:r>
              <a:rPr b="1" lang="en" sz="1600"/>
              <a:t>QR code for attendance points at the end of presentation</a:t>
            </a:r>
            <a:endParaRPr b="1" sz="1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/>
          <p:nvPr/>
        </p:nvSpPr>
        <p:spPr>
          <a:xfrm>
            <a:off x="718350" y="171450"/>
            <a:ext cx="69399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Betty Bezabeh</a:t>
            </a:r>
            <a:endParaRPr b="1" i="1" sz="40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39" name="Google Shape;139;p24"/>
          <p:cNvSpPr txBox="1"/>
          <p:nvPr>
            <p:ph idx="1" type="body"/>
          </p:nvPr>
        </p:nvSpPr>
        <p:spPr>
          <a:xfrm>
            <a:off x="457200" y="1142363"/>
            <a:ext cx="8229600" cy="24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Classification: </a:t>
            </a:r>
            <a:r>
              <a:rPr lang="en" sz="2400"/>
              <a:t>Junior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Major: </a:t>
            </a:r>
            <a:r>
              <a:rPr lang="en" sz="2400"/>
              <a:t>Computer Science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Position: </a:t>
            </a:r>
            <a:r>
              <a:rPr lang="en" sz="2400"/>
              <a:t>Historian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Favorite School Subject: </a:t>
            </a:r>
            <a:r>
              <a:rPr lang="en" sz="2400"/>
              <a:t>Math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Fun fact: </a:t>
            </a:r>
            <a:r>
              <a:rPr lang="en" sz="2400"/>
              <a:t>I’m allergic to watermelon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Which movie series is better?</a:t>
            </a:r>
            <a:r>
              <a:rPr lang="en" sz="2400"/>
              <a:t> Star Wars or Indiana Jones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/>
        </p:nvSpPr>
        <p:spPr>
          <a:xfrm>
            <a:off x="718350" y="171450"/>
            <a:ext cx="69399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Janet George</a:t>
            </a:r>
            <a:endParaRPr b="1" i="1" sz="40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46" name="Google Shape;146;p25"/>
          <p:cNvSpPr txBox="1"/>
          <p:nvPr>
            <p:ph idx="1" type="body"/>
          </p:nvPr>
        </p:nvSpPr>
        <p:spPr>
          <a:xfrm>
            <a:off x="457200" y="1142363"/>
            <a:ext cx="8229600" cy="24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Classification: </a:t>
            </a:r>
            <a:r>
              <a:rPr lang="en" sz="2400"/>
              <a:t>Junior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Major: </a:t>
            </a:r>
            <a:r>
              <a:rPr lang="en" sz="2400"/>
              <a:t>Electrical Engineering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Position:</a:t>
            </a:r>
            <a:r>
              <a:rPr lang="en" sz="2400"/>
              <a:t>Treasurer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Favorite School Subject: </a:t>
            </a:r>
            <a:r>
              <a:rPr lang="en" sz="2400"/>
              <a:t>Mathematics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Fun fact: </a:t>
            </a:r>
            <a:r>
              <a:rPr lang="en" sz="2400"/>
              <a:t>I love to dance!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Which movie series is better?</a:t>
            </a:r>
            <a:r>
              <a:rPr lang="en" sz="2400"/>
              <a:t> Star Wars or Indiana Jones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sp>
        <p:nvSpPr>
          <p:cNvPr id="147" name="Google Shape;147;p25"/>
          <p:cNvSpPr txBox="1"/>
          <p:nvPr/>
        </p:nvSpPr>
        <p:spPr>
          <a:xfrm>
            <a:off x="6786350" y="1233600"/>
            <a:ext cx="1172700" cy="15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5925" y="1011075"/>
            <a:ext cx="1826524" cy="2113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/>
          <p:nvPr/>
        </p:nvSpPr>
        <p:spPr>
          <a:xfrm>
            <a:off x="718350" y="171450"/>
            <a:ext cx="69399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Simara</a:t>
            </a: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Peyton</a:t>
            </a:r>
            <a:endParaRPr b="1" i="1" sz="40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55" name="Google Shape;155;p26"/>
          <p:cNvSpPr txBox="1"/>
          <p:nvPr>
            <p:ph idx="1" type="body"/>
          </p:nvPr>
        </p:nvSpPr>
        <p:spPr>
          <a:xfrm>
            <a:off x="457200" y="1142363"/>
            <a:ext cx="8229600" cy="24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Classification: </a:t>
            </a:r>
            <a:r>
              <a:rPr lang="en" sz="2400"/>
              <a:t>Junior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Major: </a:t>
            </a:r>
            <a:r>
              <a:rPr lang="en" sz="2400"/>
              <a:t>Computer</a:t>
            </a:r>
            <a:r>
              <a:rPr lang="en" sz="2400"/>
              <a:t> Engineering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Position:</a:t>
            </a:r>
            <a:r>
              <a:rPr lang="en" sz="2400"/>
              <a:t>Public Relations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Favorite School Subject: </a:t>
            </a:r>
            <a:r>
              <a:rPr lang="en" sz="2400"/>
              <a:t>Math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Fun fact: </a:t>
            </a:r>
            <a:r>
              <a:rPr lang="en" sz="2400"/>
              <a:t>I love volleyball! :)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Which movie series is better?</a:t>
            </a:r>
            <a:r>
              <a:rPr lang="en" sz="2400"/>
              <a:t> Star Wars or Indiana Jones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sp>
        <p:nvSpPr>
          <p:cNvPr id="156" name="Google Shape;156;p26"/>
          <p:cNvSpPr txBox="1"/>
          <p:nvPr/>
        </p:nvSpPr>
        <p:spPr>
          <a:xfrm>
            <a:off x="6786350" y="1233600"/>
            <a:ext cx="1172700" cy="15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7" name="Google Shape;15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2375" y="357525"/>
            <a:ext cx="1824774" cy="252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/>
          <p:nvPr/>
        </p:nvSpPr>
        <p:spPr>
          <a:xfrm>
            <a:off x="718350" y="171450"/>
            <a:ext cx="69399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Nicholas Page</a:t>
            </a:r>
            <a:endParaRPr b="1" i="1" sz="40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64" name="Google Shape;164;p27"/>
          <p:cNvSpPr txBox="1"/>
          <p:nvPr>
            <p:ph idx="1" type="body"/>
          </p:nvPr>
        </p:nvSpPr>
        <p:spPr>
          <a:xfrm>
            <a:off x="457200" y="1142363"/>
            <a:ext cx="8229600" cy="24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Classification: </a:t>
            </a:r>
            <a:r>
              <a:rPr lang="en" sz="2400"/>
              <a:t>Sophomore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Major: </a:t>
            </a:r>
            <a:r>
              <a:rPr lang="en" sz="2400"/>
              <a:t>Computer Science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Position:</a:t>
            </a:r>
            <a:r>
              <a:rPr lang="en" sz="2400"/>
              <a:t>Photographer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Favorite School Subject: </a:t>
            </a:r>
            <a:r>
              <a:rPr lang="en" sz="2400"/>
              <a:t>Math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Fun fact: </a:t>
            </a:r>
            <a:r>
              <a:rPr lang="en" sz="2400"/>
              <a:t>I love to design games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Which movie series is better?</a:t>
            </a:r>
            <a:r>
              <a:rPr lang="en" sz="2400"/>
              <a:t> Star Wars or Indiana Jones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sp>
        <p:nvSpPr>
          <p:cNvPr id="165" name="Google Shape;165;p27"/>
          <p:cNvSpPr txBox="1"/>
          <p:nvPr/>
        </p:nvSpPr>
        <p:spPr>
          <a:xfrm>
            <a:off x="6786350" y="1233600"/>
            <a:ext cx="1172700" cy="15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6" name="Google Shape;16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0325" y="0"/>
            <a:ext cx="2224624" cy="296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 txBox="1"/>
          <p:nvPr/>
        </p:nvSpPr>
        <p:spPr>
          <a:xfrm>
            <a:off x="718350" y="171450"/>
            <a:ext cx="69399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Membership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8"/>
          <p:cNvSpPr txBox="1"/>
          <p:nvPr>
            <p:ph idx="1" type="body"/>
          </p:nvPr>
        </p:nvSpPr>
        <p:spPr>
          <a:xfrm>
            <a:off x="457200" y="1142363"/>
            <a:ext cx="8229600" cy="24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2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exend"/>
              <a:buChar char="•"/>
            </a:pPr>
            <a:r>
              <a:rPr lang="en" sz="2900">
                <a:latin typeface="Lexend"/>
                <a:ea typeface="Lexend"/>
                <a:cs typeface="Lexend"/>
                <a:sym typeface="Lexend"/>
              </a:rPr>
              <a:t>Pay Dues</a:t>
            </a:r>
            <a:endParaRPr sz="2900">
              <a:latin typeface="Lexend"/>
              <a:ea typeface="Lexend"/>
              <a:cs typeface="Lexend"/>
              <a:sym typeface="Lexend"/>
            </a:endParaRPr>
          </a:p>
          <a:p>
            <a:pPr indent="-3873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exend"/>
              <a:buChar char="–"/>
            </a:pPr>
            <a:r>
              <a:rPr lang="en" sz="2500">
                <a:latin typeface="Lexend"/>
                <a:ea typeface="Lexend"/>
                <a:cs typeface="Lexend"/>
                <a:sym typeface="Lexend"/>
              </a:rPr>
              <a:t>Chapter dues: $30 on utansbe.org</a:t>
            </a:r>
            <a:endParaRPr sz="2500">
              <a:latin typeface="Lexend"/>
              <a:ea typeface="Lexend"/>
              <a:cs typeface="Lexend"/>
              <a:sym typeface="Lexend"/>
            </a:endParaRPr>
          </a:p>
          <a:p>
            <a:pPr indent="-3619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Char char="•"/>
            </a:pPr>
            <a:r>
              <a:rPr lang="en" sz="2100">
                <a:latin typeface="Lexend"/>
                <a:ea typeface="Lexend"/>
                <a:cs typeface="Lexend"/>
                <a:sym typeface="Lexend"/>
              </a:rPr>
              <a:t>Membership &gt; Join Now!</a:t>
            </a:r>
            <a:endParaRPr sz="2100">
              <a:latin typeface="Lexend"/>
              <a:ea typeface="Lexend"/>
              <a:cs typeface="Lexend"/>
              <a:sym typeface="Lexend"/>
            </a:endParaRPr>
          </a:p>
          <a:p>
            <a:pPr indent="-3873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exend"/>
              <a:buChar char="–"/>
            </a:pPr>
            <a:r>
              <a:rPr lang="en" sz="2500">
                <a:latin typeface="Lexend"/>
                <a:ea typeface="Lexend"/>
                <a:cs typeface="Lexend"/>
                <a:sym typeface="Lexend"/>
              </a:rPr>
              <a:t>National dues: $18 on nsbe.org</a:t>
            </a:r>
            <a:endParaRPr sz="2500">
              <a:latin typeface="Lexend"/>
              <a:ea typeface="Lexend"/>
              <a:cs typeface="Lexend"/>
              <a:sym typeface="Lexend"/>
            </a:endParaRPr>
          </a:p>
          <a:p>
            <a:pPr indent="-3619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Char char="•"/>
            </a:pPr>
            <a:r>
              <a:rPr lang="en" sz="2100">
                <a:latin typeface="Lexend"/>
                <a:ea typeface="Lexend"/>
                <a:cs typeface="Lexend"/>
                <a:sym typeface="Lexend"/>
              </a:rPr>
              <a:t>Membership &gt; Collegiate membership &gt; Join Today</a:t>
            </a:r>
            <a:endParaRPr sz="2100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74" name="Google Shape;17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8200" y="3133363"/>
            <a:ext cx="1309688" cy="1309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2550" y="3111863"/>
            <a:ext cx="1352700" cy="13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8"/>
          <p:cNvSpPr txBox="1"/>
          <p:nvPr/>
        </p:nvSpPr>
        <p:spPr>
          <a:xfrm>
            <a:off x="2261809" y="4247250"/>
            <a:ext cx="979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Chapter</a:t>
            </a:r>
            <a:endParaRPr sz="16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77" name="Google Shape;177;p28"/>
          <p:cNvSpPr txBox="1"/>
          <p:nvPr/>
        </p:nvSpPr>
        <p:spPr>
          <a:xfrm>
            <a:off x="5283776" y="4247250"/>
            <a:ext cx="1184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National</a:t>
            </a:r>
            <a:endParaRPr sz="16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9"/>
          <p:cNvSpPr txBox="1"/>
          <p:nvPr/>
        </p:nvSpPr>
        <p:spPr>
          <a:xfrm>
            <a:off x="573475" y="144725"/>
            <a:ext cx="78534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3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Ace that Exam, Tame the Stress:</a:t>
            </a:r>
            <a:endParaRPr b="1" i="1" sz="32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3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NSBE &amp; ASO Present "How to Survive the Semester!"</a:t>
            </a:r>
            <a:endParaRPr b="0" i="1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9"/>
          <p:cNvSpPr txBox="1"/>
          <p:nvPr/>
        </p:nvSpPr>
        <p:spPr>
          <a:xfrm>
            <a:off x="3843900" y="1842275"/>
            <a:ext cx="4467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800"/>
              <a:buFont typeface="Lexend"/>
              <a:buChar char="●"/>
            </a:pPr>
            <a:r>
              <a:rPr b="1" lang="en" sz="1800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Collaborate with fellow Mavs, gain valuable insights, and have some fun while you prepare for a thriving semester!</a:t>
            </a:r>
            <a:endParaRPr b="1" sz="1800">
              <a:solidFill>
                <a:srgbClr val="274E1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85" name="Google Shape;185;p29"/>
          <p:cNvSpPr txBox="1"/>
          <p:nvPr/>
        </p:nvSpPr>
        <p:spPr>
          <a:xfrm>
            <a:off x="315650" y="3415775"/>
            <a:ext cx="52761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100"/>
              <a:buFont typeface="Lexend"/>
              <a:buChar char="●"/>
            </a:pPr>
            <a:r>
              <a:rPr b="1" lang="en" sz="2100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Follow NSBE &amp; ASO on social media for updates and sneak peeks at the Jeopardy questions!</a:t>
            </a:r>
            <a:endParaRPr b="1" sz="2100">
              <a:solidFill>
                <a:srgbClr val="274E1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86" name="Google Shape;18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6000" y="3799025"/>
            <a:ext cx="861900" cy="86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87" name="Google Shape;187;p29"/>
          <p:cNvSpPr txBox="1"/>
          <p:nvPr/>
        </p:nvSpPr>
        <p:spPr>
          <a:xfrm>
            <a:off x="5591700" y="4029875"/>
            <a:ext cx="135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@uta_aso</a:t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575" y="1627025"/>
            <a:ext cx="2969723" cy="1754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 txBox="1"/>
          <p:nvPr>
            <p:ph idx="1" type="body"/>
          </p:nvPr>
        </p:nvSpPr>
        <p:spPr>
          <a:xfrm>
            <a:off x="457200" y="1428750"/>
            <a:ext cx="8229600" cy="8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640"/>
              </a:spcBef>
              <a:spcAft>
                <a:spcPts val="0"/>
              </a:spcAft>
              <a:buSzPts val="2200"/>
              <a:buFont typeface="Lexend"/>
              <a:buChar char="●"/>
            </a:pPr>
            <a:r>
              <a:rPr lang="en" sz="2200">
                <a:latin typeface="Lexend"/>
                <a:ea typeface="Lexend"/>
                <a:cs typeface="Lexend"/>
                <a:sym typeface="Lexend"/>
              </a:rPr>
              <a:t>Save the date! </a:t>
            </a:r>
            <a:r>
              <a:rPr b="1" lang="en" sz="2200">
                <a:latin typeface="Lexend"/>
                <a:ea typeface="Lexend"/>
                <a:cs typeface="Lexend"/>
                <a:sym typeface="Lexend"/>
              </a:rPr>
              <a:t>Feb 16</a:t>
            </a:r>
            <a:r>
              <a:rPr lang="en" sz="2200">
                <a:latin typeface="Lexend"/>
                <a:ea typeface="Lexend"/>
                <a:cs typeface="Lexend"/>
                <a:sym typeface="Lexend"/>
              </a:rPr>
              <a:t>. Movie voting open to all NSBE members!</a:t>
            </a:r>
            <a:endParaRPr sz="22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94" name="Google Shape;194;p30"/>
          <p:cNvSpPr txBox="1"/>
          <p:nvPr/>
        </p:nvSpPr>
        <p:spPr>
          <a:xfrm>
            <a:off x="573475" y="144725"/>
            <a:ext cx="78534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lang="en" sz="3200">
                <a:solidFill>
                  <a:schemeClr val="dk1"/>
                </a:solidFill>
              </a:rPr>
              <a:t>Real Stories, Real Heroes: Immerse Yourself in Black Excellence with NSBE</a:t>
            </a:r>
            <a:endParaRPr b="0" i="1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6075" y="2217650"/>
            <a:ext cx="1628200" cy="24097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96" name="Google Shape;19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4950" y="2678725"/>
            <a:ext cx="1461500" cy="194867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97" name="Google Shape;19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1056" y="2678725"/>
            <a:ext cx="1314343" cy="19486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 txBox="1"/>
          <p:nvPr/>
        </p:nvSpPr>
        <p:spPr>
          <a:xfrm>
            <a:off x="100" y="171450"/>
            <a:ext cx="91440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Things to Look Out For…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1"/>
          <p:cNvSpPr txBox="1"/>
          <p:nvPr/>
        </p:nvSpPr>
        <p:spPr>
          <a:xfrm>
            <a:off x="975950" y="984000"/>
            <a:ext cx="6626700" cy="30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exend"/>
              <a:buChar char="●"/>
            </a:pPr>
            <a:r>
              <a:rPr b="1" lang="en" sz="1800">
                <a:latin typeface="Lexend"/>
                <a:ea typeface="Lexend"/>
                <a:cs typeface="Lexend"/>
                <a:sym typeface="Lexend"/>
              </a:rPr>
              <a:t>NSBE Alumni Speaker</a:t>
            </a:r>
            <a:r>
              <a:rPr lang="en" sz="1800"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" sz="1800">
                <a:latin typeface="Lexend"/>
                <a:ea typeface="Lexend"/>
                <a:cs typeface="Lexend"/>
                <a:sym typeface="Lexend"/>
              </a:rPr>
              <a:t>– </a:t>
            </a:r>
            <a:r>
              <a:rPr lang="en" sz="1800">
                <a:latin typeface="Lexend"/>
                <a:ea typeface="Lexend"/>
                <a:cs typeface="Lexend"/>
                <a:sym typeface="Lexend"/>
              </a:rPr>
              <a:t>February 5th</a:t>
            </a:r>
            <a:endParaRPr sz="1800"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exend"/>
              <a:buChar char="●"/>
            </a:pPr>
            <a:r>
              <a:rPr b="1" lang="en" sz="1800">
                <a:latin typeface="Lexend"/>
                <a:ea typeface="Lexend"/>
                <a:cs typeface="Lexend"/>
                <a:sym typeface="Lexend"/>
              </a:rPr>
              <a:t>How to Survive This Semester with NSBE and ASO</a:t>
            </a:r>
            <a:r>
              <a:rPr lang="en" sz="1800"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" sz="1800">
                <a:latin typeface="Lexend"/>
                <a:ea typeface="Lexend"/>
                <a:cs typeface="Lexend"/>
                <a:sym typeface="Lexend"/>
              </a:rPr>
              <a:t> - </a:t>
            </a:r>
            <a:r>
              <a:rPr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February</a:t>
            </a:r>
            <a:r>
              <a:rPr lang="en" sz="1800">
                <a:latin typeface="Lexend"/>
                <a:ea typeface="Lexend"/>
                <a:cs typeface="Lexend"/>
                <a:sym typeface="Lexend"/>
              </a:rPr>
              <a:t> 9th</a:t>
            </a:r>
            <a:endParaRPr sz="1800"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exend"/>
              <a:buChar char="●"/>
            </a:pPr>
            <a:r>
              <a:rPr b="1"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Valentines Day Fundraiser</a:t>
            </a:r>
            <a:r>
              <a:rPr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– February 14th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exend"/>
              <a:buChar char="●"/>
            </a:pPr>
            <a:r>
              <a:rPr b="1"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Black History Movie Night</a:t>
            </a:r>
            <a:r>
              <a:rPr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– February 16th  </a:t>
            </a:r>
            <a:endParaRPr sz="1800"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exend"/>
              <a:buChar char="●"/>
            </a:pPr>
            <a:r>
              <a:rPr b="1"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NSBE Bridge Building Competition</a:t>
            </a:r>
            <a:r>
              <a:rPr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– February 23rd 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Char char="●"/>
            </a:pPr>
            <a:r>
              <a:rPr b="1" lang="en" sz="1800">
                <a:latin typeface="Lexend"/>
                <a:ea typeface="Lexend"/>
                <a:cs typeface="Lexend"/>
                <a:sym typeface="Lexend"/>
              </a:rPr>
              <a:t>Volunteer Event</a:t>
            </a:r>
            <a:r>
              <a:rPr lang="en" sz="1800">
                <a:latin typeface="Lexend"/>
                <a:ea typeface="Lexend"/>
                <a:cs typeface="Lexend"/>
                <a:sym typeface="Lexend"/>
              </a:rPr>
              <a:t> – </a:t>
            </a:r>
            <a:r>
              <a:rPr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February </a:t>
            </a:r>
            <a:r>
              <a:rPr lang="en" sz="1800">
                <a:latin typeface="Lexend"/>
                <a:ea typeface="Lexend"/>
                <a:cs typeface="Lexend"/>
                <a:sym typeface="Lexend"/>
              </a:rPr>
              <a:t>TBD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Char char="●"/>
            </a:pPr>
            <a:r>
              <a:rPr b="1" lang="en" sz="1800">
                <a:latin typeface="Lexend"/>
                <a:ea typeface="Lexend"/>
                <a:cs typeface="Lexend"/>
                <a:sym typeface="Lexend"/>
              </a:rPr>
              <a:t>Workshops</a:t>
            </a:r>
            <a:r>
              <a:rPr lang="en" sz="1800">
                <a:latin typeface="Lexend"/>
                <a:ea typeface="Lexend"/>
                <a:cs typeface="Lexend"/>
                <a:sym typeface="Lexend"/>
              </a:rPr>
              <a:t> – </a:t>
            </a:r>
            <a:r>
              <a:rPr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February TBD 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Char char="●"/>
            </a:pPr>
            <a:r>
              <a:rPr b="1"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Engineering Speaker Series </a:t>
            </a:r>
            <a:r>
              <a:rPr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- Entire Month of April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Next General Body Meeting </a:t>
            </a:r>
            <a:r>
              <a:rPr b="1" lang="en" sz="1700">
                <a:solidFill>
                  <a:schemeClr val="dk1"/>
                </a:solidFill>
                <a:highlight>
                  <a:srgbClr val="FFFF00"/>
                </a:highlight>
                <a:latin typeface="Lexend"/>
                <a:ea typeface="Lexend"/>
                <a:cs typeface="Lexend"/>
                <a:sym typeface="Lexend"/>
              </a:rPr>
              <a:t>February 26th (1-2pm)!</a:t>
            </a:r>
            <a:endParaRPr b="1" sz="1700">
              <a:solidFill>
                <a:schemeClr val="dk1"/>
              </a:solidFill>
              <a:highlight>
                <a:srgbClr val="FFFF00"/>
              </a:highlight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 txBox="1"/>
          <p:nvPr/>
        </p:nvSpPr>
        <p:spPr>
          <a:xfrm>
            <a:off x="793625" y="123875"/>
            <a:ext cx="7896300" cy="6156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NSBE </a:t>
            </a: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National Conference </a:t>
            </a:r>
            <a:r>
              <a:rPr b="1" i="1" lang="en" sz="4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202</a:t>
            </a: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4</a:t>
            </a:r>
            <a:endParaRPr b="1" i="1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t/>
            </a:r>
            <a:endParaRPr b="1" i="1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11" name="Google Shape;211;p32"/>
          <p:cNvSpPr txBox="1"/>
          <p:nvPr/>
        </p:nvSpPr>
        <p:spPr>
          <a:xfrm>
            <a:off x="989250" y="4044800"/>
            <a:ext cx="7165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501" y="877900"/>
            <a:ext cx="4516900" cy="338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4225" y="968650"/>
            <a:ext cx="2845449" cy="2845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3"/>
          <p:cNvSpPr txBox="1"/>
          <p:nvPr/>
        </p:nvSpPr>
        <p:spPr>
          <a:xfrm>
            <a:off x="1102050" y="70925"/>
            <a:ext cx="6939900" cy="7446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National Conference </a:t>
            </a:r>
            <a:r>
              <a:rPr b="1" i="1" lang="en" sz="4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202</a:t>
            </a: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4</a:t>
            </a:r>
            <a:endParaRPr b="1" i="1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20" name="Google Shape;220;p33"/>
          <p:cNvSpPr txBox="1"/>
          <p:nvPr/>
        </p:nvSpPr>
        <p:spPr>
          <a:xfrm>
            <a:off x="308100" y="1103825"/>
            <a:ext cx="85278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"/>
              <a:buChar char="●"/>
            </a:pPr>
            <a:r>
              <a:rPr b="1" lang="en" sz="2000">
                <a:latin typeface="Lexend"/>
                <a:ea typeface="Lexend"/>
                <a:cs typeface="Lexend"/>
                <a:sym typeface="Lexend"/>
              </a:rPr>
              <a:t>Important Steps to take if you plan on attending:</a:t>
            </a:r>
            <a:endParaRPr b="1" sz="2000">
              <a:latin typeface="Lexend"/>
              <a:ea typeface="Lexend"/>
              <a:cs typeface="Lexend"/>
              <a:sym typeface="Lexend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exend"/>
                <a:ea typeface="Lexend"/>
                <a:cs typeface="Lexend"/>
                <a:sym typeface="Lexend"/>
              </a:rPr>
              <a:t>	1. Double Check with your professors and syllabus for March 20th - 24th</a:t>
            </a:r>
            <a:endParaRPr sz="2000">
              <a:latin typeface="Lexend"/>
              <a:ea typeface="Lexend"/>
              <a:cs typeface="Lexend"/>
              <a:sym typeface="Lexend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exend"/>
                <a:ea typeface="Lexend"/>
                <a:cs typeface="Lexend"/>
                <a:sym typeface="Lexend"/>
              </a:rPr>
              <a:t>	2. Make sure you pay your $30 NSBE Chapter Dues.</a:t>
            </a:r>
            <a:endParaRPr sz="2000">
              <a:latin typeface="Lexend"/>
              <a:ea typeface="Lexend"/>
              <a:cs typeface="Lexend"/>
              <a:sym typeface="Lexend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exend"/>
                <a:ea typeface="Lexend"/>
                <a:cs typeface="Lexend"/>
                <a:sym typeface="Lexend"/>
              </a:rPr>
              <a:t>	3. Make sure to pay your $15 National NSBE Dues</a:t>
            </a:r>
            <a:endParaRPr sz="2000">
              <a:latin typeface="Lexend"/>
              <a:ea typeface="Lexend"/>
              <a:cs typeface="Lexend"/>
              <a:sym typeface="Lexend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exend"/>
                <a:ea typeface="Lexend"/>
                <a:cs typeface="Lexend"/>
                <a:sym typeface="Lexend"/>
              </a:rPr>
              <a:t>	4. Make sure to purchase your NSBE National Ticket, the next slide will discuss prices.</a:t>
            </a:r>
            <a:endParaRPr sz="2000">
              <a:latin typeface="Lexend"/>
              <a:ea typeface="Lexend"/>
              <a:cs typeface="Lexend"/>
              <a:sym typeface="Lexend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exend"/>
                <a:ea typeface="Lexend"/>
                <a:cs typeface="Lexend"/>
                <a:sym typeface="Lexend"/>
              </a:rPr>
              <a:t>	5. Attend NSBE Conference Info sessions.</a:t>
            </a:r>
            <a:endParaRPr sz="2000"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/>
        </p:nvSpPr>
        <p:spPr>
          <a:xfrm>
            <a:off x="100" y="171450"/>
            <a:ext cx="91440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QR code sign in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9350" y="1057288"/>
            <a:ext cx="3447374" cy="3447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4"/>
          <p:cNvSpPr txBox="1"/>
          <p:nvPr/>
        </p:nvSpPr>
        <p:spPr>
          <a:xfrm>
            <a:off x="1102050" y="107525"/>
            <a:ext cx="69399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Prices</a:t>
            </a:r>
            <a:endParaRPr b="1" i="1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t/>
            </a:r>
            <a:endParaRPr b="1" i="1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27" name="Google Shape;22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575" y="985324"/>
            <a:ext cx="7920850" cy="335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4"/>
          <p:cNvSpPr/>
          <p:nvPr/>
        </p:nvSpPr>
        <p:spPr>
          <a:xfrm>
            <a:off x="551775" y="3085600"/>
            <a:ext cx="8054700" cy="601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4"/>
          <p:cNvSpPr/>
          <p:nvPr/>
        </p:nvSpPr>
        <p:spPr>
          <a:xfrm>
            <a:off x="544650" y="4010375"/>
            <a:ext cx="8054700" cy="359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5"/>
          <p:cNvSpPr txBox="1"/>
          <p:nvPr/>
        </p:nvSpPr>
        <p:spPr>
          <a:xfrm>
            <a:off x="100" y="171450"/>
            <a:ext cx="91440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IBM Speaker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150" y="1263850"/>
            <a:ext cx="5356627" cy="301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6"/>
          <p:cNvSpPr txBox="1"/>
          <p:nvPr>
            <p:ph idx="1" type="body"/>
          </p:nvPr>
        </p:nvSpPr>
        <p:spPr>
          <a:xfrm>
            <a:off x="457200" y="900113"/>
            <a:ext cx="8229600" cy="25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"/>
              <a:buChar char="•"/>
            </a:pPr>
            <a:r>
              <a:rPr i="0" lang="en" sz="32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Twitter: @UTA_NSBE</a:t>
            </a:r>
            <a:endParaRPr i="0" sz="3200" u="none" cap="none" strike="noStrike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"/>
              <a:buChar char="•"/>
            </a:pPr>
            <a:r>
              <a:rPr i="0" lang="en" sz="32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Instagram: @UTA_NSBE</a:t>
            </a:r>
            <a:endParaRPr i="0" sz="3200" u="none" cap="none" strike="noStrike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"/>
              <a:buChar char="•"/>
            </a:pPr>
            <a:r>
              <a:rPr i="0" lang="en" sz="32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Email: </a:t>
            </a:r>
            <a:r>
              <a:rPr i="0" lang="en" sz="3200" u="sng" cap="none" strike="noStrike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3"/>
              </a:rPr>
              <a:t>uta.nsbe.president@gmail.com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Font typeface="Lexend"/>
              <a:buChar char="•"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Website: </a:t>
            </a:r>
            <a:r>
              <a:rPr lang="en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4"/>
              </a:rPr>
              <a:t>www.utansbe.org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Font typeface="Lexend"/>
              <a:buChar char="•"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Discord!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2" name="Google Shape;242;p36"/>
          <p:cNvSpPr txBox="1"/>
          <p:nvPr/>
        </p:nvSpPr>
        <p:spPr>
          <a:xfrm>
            <a:off x="1485900" y="171450"/>
            <a:ext cx="61722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0" lang="en" sz="4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Connect with us!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27825" y="3263325"/>
            <a:ext cx="1339425" cy="133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6"/>
          <p:cNvSpPr txBox="1"/>
          <p:nvPr/>
        </p:nvSpPr>
        <p:spPr>
          <a:xfrm>
            <a:off x="7356275" y="231150"/>
            <a:ext cx="17238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/>
        </p:nvSpPr>
        <p:spPr>
          <a:xfrm>
            <a:off x="100" y="171450"/>
            <a:ext cx="91440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Introduce the Officers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4" name="Google Shape;84;p17"/>
          <p:cNvGraphicFramePr/>
          <p:nvPr/>
        </p:nvGraphicFramePr>
        <p:xfrm>
          <a:off x="1856050" y="115194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{238971D2-3F77-40B8-B369-39CFA03CBEE0}</a:tableStyleId>
              </a:tblPr>
              <a:tblGrid>
                <a:gridCol w="2715950"/>
                <a:gridCol w="2715950"/>
              </a:tblGrid>
              <a:tr h="95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" sz="8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President</a:t>
                      </a:r>
                      <a:endParaRPr b="1"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Oyin Bedford</a:t>
                      </a:r>
                      <a:endParaRPr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</a:tr>
              <a:tr h="206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" sz="8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Vice President</a:t>
                      </a:r>
                      <a:endParaRPr b="1"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Michael Aiyedun</a:t>
                      </a:r>
                      <a:endParaRPr sz="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</a:tr>
              <a:tr h="206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" sz="8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Treasurer </a:t>
                      </a:r>
                      <a:endParaRPr b="1"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Janet George</a:t>
                      </a:r>
                      <a:endParaRPr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</a:tr>
              <a:tr h="206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" sz="8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Secretary</a:t>
                      </a:r>
                      <a:endParaRPr b="1"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Andrew Hackshaw</a:t>
                      </a:r>
                      <a:endParaRPr sz="8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</a:tr>
              <a:tr h="206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" sz="8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Programs Chair</a:t>
                      </a:r>
                      <a:endParaRPr b="1"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George (Trey) Hudson</a:t>
                      </a:r>
                      <a:endParaRPr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</a:tr>
              <a:tr h="206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" sz="8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Public Relations</a:t>
                      </a:r>
                      <a:endParaRPr b="1"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Simara Peyton</a:t>
                      </a:r>
                      <a:endParaRPr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</a:tr>
              <a:tr h="206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" sz="8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Historian </a:t>
                      </a:r>
                      <a:endParaRPr b="1"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Betty Bezabeh</a:t>
                      </a:r>
                      <a:endParaRPr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</a:tr>
              <a:tr h="206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" sz="8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Webmaster</a:t>
                      </a:r>
                      <a:endParaRPr b="1"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Thomas Pinkney</a:t>
                      </a:r>
                      <a:endParaRPr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</a:tr>
              <a:tr h="206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" sz="8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Academic Excellence </a:t>
                      </a:r>
                      <a:endParaRPr b="1"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solidFill>
                            <a:srgbClr val="202124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Dami Djayi</a:t>
                      </a:r>
                      <a:endParaRPr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</a:tr>
              <a:tr h="206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" sz="8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Conference Planning</a:t>
                      </a:r>
                      <a:endParaRPr b="1"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solidFill>
                            <a:srgbClr val="202124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Anthony Aiyedun</a:t>
                      </a:r>
                      <a:endParaRPr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</a:tr>
              <a:tr h="206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" sz="8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Membership Chair</a:t>
                      </a:r>
                      <a:endParaRPr b="1"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Austin Davis</a:t>
                      </a:r>
                      <a:endParaRPr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</a:tr>
              <a:tr h="206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Photographer</a:t>
                      </a:r>
                      <a:endParaRPr b="1"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Nicholas </a:t>
                      </a:r>
                      <a:endParaRPr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/>
        </p:nvSpPr>
        <p:spPr>
          <a:xfrm>
            <a:off x="100" y="171450"/>
            <a:ext cx="91440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Ice Breaker (Rock Paper Scissors Tournament)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8"/>
          <p:cNvSpPr txBox="1"/>
          <p:nvPr/>
        </p:nvSpPr>
        <p:spPr>
          <a:xfrm>
            <a:off x="925100" y="1322400"/>
            <a:ext cx="7594800" cy="3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exend"/>
              <a:buChar char="●"/>
            </a:pPr>
            <a:r>
              <a:rPr lang="en" sz="2600">
                <a:latin typeface="Lexend"/>
                <a:ea typeface="Lexend"/>
                <a:cs typeface="Lexend"/>
                <a:sym typeface="Lexend"/>
              </a:rPr>
              <a:t>Create </a:t>
            </a:r>
            <a:r>
              <a:rPr lang="en" sz="2600">
                <a:latin typeface="Lexend"/>
                <a:ea typeface="Lexend"/>
                <a:cs typeface="Lexend"/>
                <a:sym typeface="Lexend"/>
              </a:rPr>
              <a:t>groups</a:t>
            </a:r>
            <a:r>
              <a:rPr lang="en" sz="2600">
                <a:latin typeface="Lexend"/>
                <a:ea typeface="Lexend"/>
                <a:cs typeface="Lexend"/>
                <a:sym typeface="Lexend"/>
              </a:rPr>
              <a:t> of 3 to 4 people</a:t>
            </a:r>
            <a:endParaRPr sz="2600">
              <a:latin typeface="Lexend"/>
              <a:ea typeface="Lexend"/>
              <a:cs typeface="Lexend"/>
              <a:sym typeface="Lexend"/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exend"/>
              <a:buChar char="●"/>
            </a:pPr>
            <a:r>
              <a:rPr lang="en" sz="2600">
                <a:latin typeface="Lexend"/>
                <a:ea typeface="Lexend"/>
                <a:cs typeface="Lexend"/>
                <a:sym typeface="Lexend"/>
              </a:rPr>
              <a:t>Best of 3 wins!</a:t>
            </a:r>
            <a:endParaRPr sz="2600">
              <a:latin typeface="Lexend"/>
              <a:ea typeface="Lexend"/>
              <a:cs typeface="Lexend"/>
              <a:sym typeface="Lexend"/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exend"/>
              <a:buChar char="●"/>
            </a:pPr>
            <a:r>
              <a:rPr lang="en" sz="2600">
                <a:latin typeface="Lexend"/>
                <a:ea typeface="Lexend"/>
                <a:cs typeface="Lexend"/>
                <a:sym typeface="Lexend"/>
              </a:rPr>
              <a:t>Whoever wins the group will advance and play another group, until we have 2 people left</a:t>
            </a:r>
            <a:endParaRPr sz="2600">
              <a:latin typeface="Lexend"/>
              <a:ea typeface="Lexend"/>
              <a:cs typeface="Lexend"/>
              <a:sym typeface="Lexend"/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exend"/>
              <a:buChar char="●"/>
            </a:pPr>
            <a:r>
              <a:rPr lang="en" sz="2600">
                <a:latin typeface="Lexend"/>
                <a:ea typeface="Lexend"/>
                <a:cs typeface="Lexend"/>
                <a:sym typeface="Lexend"/>
              </a:rPr>
              <a:t>The two people will play best of 5</a:t>
            </a:r>
            <a:endParaRPr sz="2600">
              <a:latin typeface="Lexend"/>
              <a:ea typeface="Lexend"/>
              <a:cs typeface="Lexend"/>
              <a:sym typeface="Lexend"/>
            </a:endParaRPr>
          </a:p>
          <a:p>
            <a:pPr indent="-412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Calibri"/>
              <a:buChar char="●"/>
            </a:pPr>
            <a:r>
              <a:rPr b="1" lang="en" sz="2600">
                <a:latin typeface="Lexend"/>
                <a:ea typeface="Lexend"/>
                <a:cs typeface="Lexend"/>
                <a:sym typeface="Lexend"/>
              </a:rPr>
              <a:t>WINNER: NSBE T-SHIRT*</a:t>
            </a:r>
            <a:br>
              <a:rPr b="1" lang="en" sz="2600">
                <a:latin typeface="Lexend"/>
                <a:ea typeface="Lexend"/>
                <a:cs typeface="Lexend"/>
                <a:sym typeface="Lexend"/>
              </a:rPr>
            </a:br>
            <a:r>
              <a:rPr lang="en" sz="1700">
                <a:latin typeface="Lexend"/>
                <a:ea typeface="Lexend"/>
                <a:cs typeface="Lexend"/>
                <a:sym typeface="Lexend"/>
              </a:rPr>
              <a:t>(Come see me afterward so I can get a T-Shirt in your size).</a:t>
            </a:r>
            <a:endParaRPr sz="2600"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/>
        </p:nvSpPr>
        <p:spPr>
          <a:xfrm>
            <a:off x="718350" y="171450"/>
            <a:ext cx="69399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Michael Aiyedun</a:t>
            </a:r>
            <a:endParaRPr b="1" i="1" sz="40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457200" y="1142363"/>
            <a:ext cx="8229600" cy="24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C</a:t>
            </a:r>
            <a:r>
              <a:rPr b="1" lang="en" sz="2400"/>
              <a:t>lassification: </a:t>
            </a:r>
            <a:r>
              <a:rPr lang="en" sz="2400"/>
              <a:t>Graduate Student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Major: </a:t>
            </a:r>
            <a:r>
              <a:rPr lang="en" sz="2400"/>
              <a:t>Computer Engineering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Position: </a:t>
            </a:r>
            <a:r>
              <a:rPr lang="en" sz="2400"/>
              <a:t>Vice President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Favorite School Subject: </a:t>
            </a:r>
            <a:r>
              <a:rPr lang="en" sz="2400"/>
              <a:t>Science</a:t>
            </a:r>
            <a:r>
              <a:rPr b="1" lang="en" sz="2400"/>
              <a:t> 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Fun fact: </a:t>
            </a:r>
            <a:r>
              <a:rPr lang="en" sz="2400"/>
              <a:t>I’m an Artist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Which movie series is better?</a:t>
            </a:r>
            <a:r>
              <a:rPr lang="en" sz="2400"/>
              <a:t> Star Wars or Indiana Jones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1600" y="275625"/>
            <a:ext cx="2656700" cy="254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/>
        </p:nvSpPr>
        <p:spPr>
          <a:xfrm>
            <a:off x="718350" y="171450"/>
            <a:ext cx="69399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Andrew Hackshaw</a:t>
            </a:r>
            <a:endParaRPr b="1" i="1" sz="40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06" name="Google Shape;106;p20"/>
          <p:cNvSpPr txBox="1"/>
          <p:nvPr>
            <p:ph idx="1" type="body"/>
          </p:nvPr>
        </p:nvSpPr>
        <p:spPr>
          <a:xfrm>
            <a:off x="73500" y="1169025"/>
            <a:ext cx="8444700" cy="2742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Classification:</a:t>
            </a:r>
            <a:r>
              <a:rPr lang="en" sz="2400"/>
              <a:t> Junior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Major:</a:t>
            </a:r>
            <a:r>
              <a:rPr lang="en" sz="2400"/>
              <a:t> Biomedical engineering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Position: </a:t>
            </a:r>
            <a:r>
              <a:rPr lang="en" sz="2400"/>
              <a:t>Secretary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Favorite School Subject:</a:t>
            </a:r>
            <a:r>
              <a:rPr lang="en" sz="2400"/>
              <a:t> Chemistry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Fun fact:</a:t>
            </a:r>
            <a:r>
              <a:rPr lang="en" sz="2400"/>
              <a:t> I’ve been to every continent on the Western Hemisphere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Which movie series is better?</a:t>
            </a:r>
            <a:r>
              <a:rPr lang="en" sz="2400"/>
              <a:t> </a:t>
            </a:r>
            <a:r>
              <a:rPr lang="en" sz="2400">
                <a:highlight>
                  <a:srgbClr val="FFFF00"/>
                </a:highlight>
              </a:rPr>
              <a:t>Star Wars </a:t>
            </a:r>
            <a:r>
              <a:rPr lang="en" sz="2400"/>
              <a:t>or </a:t>
            </a:r>
            <a:r>
              <a:rPr lang="en" sz="2400"/>
              <a:t>Indiana Jones</a:t>
            </a:r>
            <a:endParaRPr sz="2400"/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0300" y="248975"/>
            <a:ext cx="2004678" cy="250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/>
        </p:nvSpPr>
        <p:spPr>
          <a:xfrm>
            <a:off x="718350" y="171450"/>
            <a:ext cx="69399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Oyin Bedford</a:t>
            </a:r>
            <a:endParaRPr b="1" i="1" sz="40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14" name="Google Shape;114;p21"/>
          <p:cNvSpPr txBox="1"/>
          <p:nvPr>
            <p:ph idx="1" type="body"/>
          </p:nvPr>
        </p:nvSpPr>
        <p:spPr>
          <a:xfrm>
            <a:off x="457200" y="1142363"/>
            <a:ext cx="8229600" cy="24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Classification: </a:t>
            </a:r>
            <a:r>
              <a:rPr lang="en" sz="2400"/>
              <a:t>Junior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Major: </a:t>
            </a:r>
            <a:r>
              <a:rPr lang="en" sz="2400"/>
              <a:t>Aerospace Engineering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Position:</a:t>
            </a:r>
            <a:r>
              <a:rPr lang="en" sz="2400"/>
              <a:t>President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Favorite School Subject: </a:t>
            </a:r>
            <a:r>
              <a:rPr lang="en" sz="2400"/>
              <a:t>Science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Fun fact: </a:t>
            </a:r>
            <a:r>
              <a:rPr lang="en" sz="2400"/>
              <a:t>I like to make video games!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Which movie series is better?</a:t>
            </a:r>
            <a:r>
              <a:rPr lang="en" sz="2400"/>
              <a:t> Star Wars or Indiana Jones</a:t>
            </a:r>
            <a:endParaRPr sz="24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115" name="Google Shape;115;p21"/>
          <p:cNvPicPr preferRelativeResize="0"/>
          <p:nvPr/>
        </p:nvPicPr>
        <p:blipFill rotWithShape="1">
          <a:blip r:embed="rId3">
            <a:alphaModFix/>
          </a:blip>
          <a:srcRect b="28199" l="7681" r="8915" t="13657"/>
          <a:stretch/>
        </p:blipFill>
        <p:spPr>
          <a:xfrm>
            <a:off x="6078600" y="893675"/>
            <a:ext cx="1984201" cy="184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/>
        </p:nvSpPr>
        <p:spPr>
          <a:xfrm>
            <a:off x="718350" y="171450"/>
            <a:ext cx="69399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Trey Hudson</a:t>
            </a:r>
            <a:endParaRPr b="1" i="1" sz="40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2" name="Google Shape;122;p22"/>
          <p:cNvSpPr txBox="1"/>
          <p:nvPr>
            <p:ph idx="1" type="body"/>
          </p:nvPr>
        </p:nvSpPr>
        <p:spPr>
          <a:xfrm>
            <a:off x="457200" y="1142363"/>
            <a:ext cx="8229600" cy="24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Classification: </a:t>
            </a:r>
            <a:r>
              <a:rPr lang="en" sz="2400"/>
              <a:t>Junior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Major: </a:t>
            </a:r>
            <a:r>
              <a:rPr lang="en" sz="2400"/>
              <a:t>Construction Management</a:t>
            </a:r>
            <a:r>
              <a:rPr b="1" lang="en" sz="2400"/>
              <a:t> 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Position: </a:t>
            </a:r>
            <a:r>
              <a:rPr lang="en" sz="2400"/>
              <a:t>Programs Chair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Favorite School Subject: </a:t>
            </a:r>
            <a:r>
              <a:rPr lang="en" sz="2400"/>
              <a:t>Math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Fun fact: </a:t>
            </a:r>
            <a:r>
              <a:rPr lang="en" sz="2400"/>
              <a:t>I liked to play video games!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Which movie series is better?</a:t>
            </a:r>
            <a:r>
              <a:rPr lang="en" sz="2400"/>
              <a:t> </a:t>
            </a:r>
            <a:r>
              <a:rPr lang="en" sz="2400">
                <a:highlight>
                  <a:schemeClr val="accent6"/>
                </a:highlight>
              </a:rPr>
              <a:t>Star Wars</a:t>
            </a:r>
            <a:r>
              <a:rPr lang="en" sz="2400"/>
              <a:t> or Indiana Jones</a:t>
            </a:r>
            <a:endParaRPr sz="24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/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b="1" sz="2400"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sp>
        <p:nvSpPr>
          <p:cNvPr id="123" name="Google Shape;123;p22"/>
          <p:cNvSpPr txBox="1"/>
          <p:nvPr/>
        </p:nvSpPr>
        <p:spPr>
          <a:xfrm>
            <a:off x="6786350" y="1233600"/>
            <a:ext cx="1172700" cy="15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8688" y="171450"/>
            <a:ext cx="2148023" cy="2864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/>
          <p:nvPr/>
        </p:nvSpPr>
        <p:spPr>
          <a:xfrm>
            <a:off x="718350" y="171450"/>
            <a:ext cx="69399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Anthony Aiyedun</a:t>
            </a:r>
            <a:endParaRPr b="1" i="1" sz="40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31" name="Google Shape;131;p23"/>
          <p:cNvSpPr txBox="1"/>
          <p:nvPr>
            <p:ph idx="1" type="body"/>
          </p:nvPr>
        </p:nvSpPr>
        <p:spPr>
          <a:xfrm>
            <a:off x="-100525" y="1210625"/>
            <a:ext cx="8229600" cy="31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Classification: </a:t>
            </a:r>
            <a:r>
              <a:rPr lang="en" sz="2400"/>
              <a:t>Junior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Major: </a:t>
            </a:r>
            <a:r>
              <a:rPr lang="en" sz="2400"/>
              <a:t>Mechanical Engineering w/ Physics minor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Position:</a:t>
            </a:r>
            <a:r>
              <a:rPr lang="en" sz="2400"/>
              <a:t> Conference Coordinator/Senator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Favorite School Subject: </a:t>
            </a:r>
            <a:r>
              <a:rPr lang="en" sz="2400"/>
              <a:t>Physics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Fun fact: </a:t>
            </a:r>
            <a:r>
              <a:rPr lang="en" sz="2400"/>
              <a:t>I’m currently in 2 undergraduate research lab </a:t>
            </a:r>
            <a:r>
              <a:rPr lang="en" sz="2400"/>
              <a:t>opportunities</a:t>
            </a:r>
            <a:r>
              <a:rPr lang="en" sz="2400"/>
              <a:t> at UTA.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Which movie series is better?</a:t>
            </a:r>
            <a:r>
              <a:rPr lang="en" sz="2400"/>
              <a:t> Star Wars or Indiana Jones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5193" y="0"/>
            <a:ext cx="1928805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