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</p:sldIdLst>
  <p:sldSz cy="5143500" cx="9144000"/>
  <p:notesSz cx="6858000" cy="9144000"/>
  <p:embeddedFontLst>
    <p:embeddedFont>
      <p:font typeface="Cabin"/>
      <p:regular r:id="rId32"/>
      <p:bold r:id="rId33"/>
      <p:italic r:id="rId34"/>
      <p:boldItalic r:id="rId35"/>
    </p:embeddedFont>
    <p:embeddedFont>
      <p:font typeface="Lexend"/>
      <p:regular r:id="rId36"/>
      <p:bold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B4D2E62-64A8-4C17-B928-A88FDD882E43}">
  <a:tblStyle styleId="{BB4D2E62-64A8-4C17-B928-A88FDD882E43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Cabin-bold.fntdata"/><Relationship Id="rId10" Type="http://schemas.openxmlformats.org/officeDocument/2006/relationships/slide" Target="slides/slide4.xml"/><Relationship Id="rId32" Type="http://schemas.openxmlformats.org/officeDocument/2006/relationships/font" Target="fonts/Cabin-regular.fntdata"/><Relationship Id="rId13" Type="http://schemas.openxmlformats.org/officeDocument/2006/relationships/slide" Target="slides/slide7.xml"/><Relationship Id="rId35" Type="http://schemas.openxmlformats.org/officeDocument/2006/relationships/font" Target="fonts/Cabin-boldItalic.fntdata"/><Relationship Id="rId12" Type="http://schemas.openxmlformats.org/officeDocument/2006/relationships/slide" Target="slides/slide6.xml"/><Relationship Id="rId34" Type="http://schemas.openxmlformats.org/officeDocument/2006/relationships/font" Target="fonts/Cabin-italic.fntdata"/><Relationship Id="rId15" Type="http://schemas.openxmlformats.org/officeDocument/2006/relationships/slide" Target="slides/slide9.xml"/><Relationship Id="rId37" Type="http://schemas.openxmlformats.org/officeDocument/2006/relationships/font" Target="fonts/Lexend-bold.fntdata"/><Relationship Id="rId14" Type="http://schemas.openxmlformats.org/officeDocument/2006/relationships/slide" Target="slides/slide8.xml"/><Relationship Id="rId36" Type="http://schemas.openxmlformats.org/officeDocument/2006/relationships/font" Target="fonts/Lexend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8465d42748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g28465d42748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474f48da4_5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4" name="Google Shape;134;g28474f48da4_5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35" name="Google Shape;135;g28474f48da4_5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8474f48da4_1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1" name="Google Shape;141;g28474f48da4_1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42" name="Google Shape;142;g28474f48da4_1_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849e857331_6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g2849e857331_6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51" name="Google Shape;151;g2849e857331_6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b4032e45ab_1_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g2b4032e45ab_1_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60" name="Google Shape;160;g2b4032e45ab_1_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b3e45c48f7_1_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8" name="Google Shape;168;g2b3e45c48f7_1_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Anthony</a:t>
            </a:r>
            <a:endParaRPr/>
          </a:p>
        </p:txBody>
      </p:sp>
      <p:sp>
        <p:nvSpPr>
          <p:cNvPr id="169" name="Google Shape;169;g2b3e45c48f7_1_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bc681e87d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bc681e87d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bc681e87d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bc681e87d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b45e77247e_0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2b45e77247e_0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Anthony</a:t>
            </a:r>
            <a:endParaRPr/>
          </a:p>
        </p:txBody>
      </p:sp>
      <p:sp>
        <p:nvSpPr>
          <p:cNvPr id="193" name="Google Shape;193;g2b45e77247e_0_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b45e77247e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b45e77247e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8474f48da4_3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1" name="Google Shape;211;g28474f48da4_3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12" name="Google Shape;212;g28474f48da4_3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8465d42748_0_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g28465d42748_0_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Hannah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3" name="Google Shape;73;g28465d42748_0_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8474f48da4_2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28474f48da4_2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Andrew</a:t>
            </a:r>
            <a:endParaRPr/>
          </a:p>
        </p:txBody>
      </p:sp>
      <p:sp>
        <p:nvSpPr>
          <p:cNvPr id="219" name="Google Shape;219;g28474f48da4_2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8474f48da4_2_8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7" name="Google Shape;227;g28474f48da4_2_8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Andrew</a:t>
            </a:r>
            <a:endParaRPr/>
          </a:p>
        </p:txBody>
      </p:sp>
      <p:sp>
        <p:nvSpPr>
          <p:cNvPr id="228" name="Google Shape;228;g28474f48da4_2_8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8474f48da4_2_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4" name="Google Shape;234;g28474f48da4_2_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Andrew</a:t>
            </a:r>
            <a:endParaRPr/>
          </a:p>
        </p:txBody>
      </p:sp>
      <p:sp>
        <p:nvSpPr>
          <p:cNvPr id="235" name="Google Shape;235;g28474f48da4_2_9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bc681e87d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bc681e87d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bc681e87d5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2bc681e87d5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8465d42748_0_4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Simara</a:t>
            </a:r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g28465d42748_0_4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b45e77247e_4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" name="Google Shape;79;g2b45e77247e_4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Hannah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0" name="Google Shape;80;g2b45e77247e_4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8465d42748_0_5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g28465d42748_0_5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87" name="Google Shape;87;g28465d42748_0_5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8465d42748_0_16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g28465d42748_0_16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94" name="Google Shape;94;g28465d42748_0_16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8474f48da4_4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28474f48da4_4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02" name="Google Shape;102;g28474f48da4_4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8474f48da4_3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28474f48da4_3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10" name="Google Shape;110;g28474f48da4_3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49e857331_5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" name="Google Shape;117;g2849e857331_5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18" name="Google Shape;118;g2849e857331_5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8474fb849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6" name="Google Shape;126;g28474fb849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rPr lang="en"/>
              <a:t>Betty</a:t>
            </a:r>
            <a:endParaRPr/>
          </a:p>
        </p:txBody>
      </p:sp>
      <p:sp>
        <p:nvSpPr>
          <p:cNvPr id="127" name="Google Shape;127;g28474fb849b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libri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Society of Black Engineers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3"/>
          <p:cNvSpPr txBox="1"/>
          <p:nvPr/>
        </p:nvSpPr>
        <p:spPr>
          <a:xfrm>
            <a:off x="3810000" y="2457450"/>
            <a:ext cx="5181600" cy="110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Trebuchet MS"/>
              <a:buNone/>
            </a:pPr>
            <a:r>
              <a:rPr b="1" i="0" lang="en" sz="28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PRESENTATION TITLE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13"/>
          <p:cNvSpPr txBox="1"/>
          <p:nvPr/>
        </p:nvSpPr>
        <p:spPr>
          <a:xfrm>
            <a:off x="3810000" y="3143250"/>
            <a:ext cx="5181600" cy="13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Trebuchet MS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Presenter Name</a:t>
            </a:r>
            <a:endParaRPr b="0" i="0" sz="2000" u="none" cap="none" strike="noStrike">
              <a:solidFill>
                <a:srgbClr val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4" name="Google Shape;54;p13"/>
          <p:cNvPicPr preferRelativeResize="0"/>
          <p:nvPr/>
        </p:nvPicPr>
        <p:blipFill rotWithShape="1">
          <a:blip r:embed="rId2">
            <a:alphaModFix/>
          </a:blip>
          <a:srcRect b="0" l="0" r="5811" t="0"/>
          <a:stretch/>
        </p:blipFill>
        <p:spPr>
          <a:xfrm>
            <a:off x="1" y="0"/>
            <a:ext cx="5009838" cy="22821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4-color logo.png"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0101" y="1837613"/>
            <a:ext cx="2567251" cy="2600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/>
          <p:nvPr/>
        </p:nvSpPr>
        <p:spPr>
          <a:xfrm rot="10800000">
            <a:off x="-3" y="150"/>
            <a:ext cx="9182100" cy="1085700"/>
          </a:xfrm>
          <a:custGeom>
            <a:rect b="b" l="l" r="r" t="t"/>
            <a:pathLst>
              <a:path extrusionOk="0" h="120000" w="120000">
                <a:moveTo>
                  <a:pt x="165" y="0"/>
                </a:moveTo>
                <a:cubicBezTo>
                  <a:pt x="24951" y="11851"/>
                  <a:pt x="50899" y="35407"/>
                  <a:pt x="74522" y="35555"/>
                </a:cubicBezTo>
                <a:cubicBezTo>
                  <a:pt x="98146" y="35703"/>
                  <a:pt x="104840" y="26074"/>
                  <a:pt x="120000" y="21333"/>
                </a:cubicBezTo>
                <a:lnTo>
                  <a:pt x="120000" y="119111"/>
                </a:lnTo>
                <a:lnTo>
                  <a:pt x="0" y="120000"/>
                </a:lnTo>
                <a:cubicBezTo>
                  <a:pt x="55" y="83407"/>
                  <a:pt x="110" y="36592"/>
                  <a:pt x="165" y="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4-color logo.png" id="58" name="Google Shape;58;p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7696200" y="3771900"/>
            <a:ext cx="913158" cy="93108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/>
          <p:nvPr>
            <p:ph idx="1" type="body"/>
          </p:nvPr>
        </p:nvSpPr>
        <p:spPr>
          <a:xfrm>
            <a:off x="457200" y="1200150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/>
          <p:nvPr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alibri"/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National Society of Black Engineers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457200" y="114300"/>
            <a:ext cx="8229600" cy="48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E9532"/>
              </a:buClr>
              <a:buSzPts val="4070"/>
              <a:buFont typeface="Calibri"/>
              <a:buNone/>
            </a:pPr>
            <a:r>
              <a:rPr b="0" i="0" lang="en" sz="4070" u="none" cap="none" strike="noStrike">
                <a:solidFill>
                  <a:srgbClr val="7E9532"/>
                </a:solidFill>
                <a:latin typeface="Calibri"/>
                <a:ea typeface="Calibri"/>
                <a:cs typeface="Calibri"/>
                <a:sym typeface="Calibri"/>
              </a:rPr>
              <a:t>Your Main Content Slide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0" y="4686300"/>
            <a:ext cx="7162800" cy="114300"/>
          </a:xfrm>
          <a:prstGeom prst="rect">
            <a:avLst/>
          </a:prstGeom>
          <a:solidFill>
            <a:srgbClr val="7E953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5257800" y="4743450"/>
            <a:ext cx="3886200" cy="57000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jpg"/><Relationship Id="rId4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7.jpg"/><Relationship Id="rId4" Type="http://schemas.openxmlformats.org/officeDocument/2006/relationships/image" Target="../media/image12.jpg"/><Relationship Id="rId5" Type="http://schemas.openxmlformats.org/officeDocument/2006/relationships/image" Target="../media/image21.jpg"/><Relationship Id="rId6" Type="http://schemas.openxmlformats.org/officeDocument/2006/relationships/image" Target="../media/image17.jpg"/><Relationship Id="rId7" Type="http://schemas.openxmlformats.org/officeDocument/2006/relationships/image" Target="../media/image1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jpg"/><Relationship Id="rId4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jpg"/><Relationship Id="rId4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hyperlink" Target="mailto:utansbe@gmail.com" TargetMode="External"/><Relationship Id="rId4" Type="http://schemas.openxmlformats.org/officeDocument/2006/relationships/hyperlink" Target="http://www.utansbe.org" TargetMode="External"/><Relationship Id="rId5" Type="http://schemas.openxmlformats.org/officeDocument/2006/relationships/image" Target="../media/image2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3886200" y="2339604"/>
            <a:ext cx="5181600" cy="86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bin"/>
              <a:buNone/>
            </a:pPr>
            <a:r>
              <a:rPr b="1" i="0" lang="en" sz="24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NATIONAL SOCIETY OF BLACK ENGINEERS, UTA CHAPTER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5"/>
          <p:cNvSpPr txBox="1"/>
          <p:nvPr/>
        </p:nvSpPr>
        <p:spPr>
          <a:xfrm>
            <a:off x="5981324" y="3194050"/>
            <a:ext cx="3065400" cy="484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</a:pPr>
            <a:r>
              <a:rPr b="1"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2nd </a:t>
            </a:r>
            <a:r>
              <a:rPr b="1" i="0" lang="en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General Body Meeting, </a:t>
            </a:r>
            <a:r>
              <a:rPr b="1"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February 26</a:t>
            </a:r>
            <a:r>
              <a:rPr b="1" i="0" lang="en" sz="18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, 202</a:t>
            </a:r>
            <a:r>
              <a:rPr b="1" lang="en"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4"/>
          <p:cNvSpPr txBox="1"/>
          <p:nvPr/>
        </p:nvSpPr>
        <p:spPr>
          <a:xfrm>
            <a:off x="718350" y="952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Betty Bezabeh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8" name="Google Shape;138;p24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Junior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Computer Science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 </a:t>
            </a:r>
            <a:r>
              <a:rPr lang="en" sz="2400"/>
              <a:t>Historian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Math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I’m allergic to watermelon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/>
          <p:nvPr/>
        </p:nvSpPr>
        <p:spPr>
          <a:xfrm>
            <a:off x="718350" y="952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Janet George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45" name="Google Shape;145;p25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Junior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Electrical Engineering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</a:t>
            </a:r>
            <a:r>
              <a:rPr lang="en" sz="2400"/>
              <a:t>Treasurer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Mathematics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 love to dance!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46" name="Google Shape;146;p25"/>
          <p:cNvSpPr txBox="1"/>
          <p:nvPr/>
        </p:nvSpPr>
        <p:spPr>
          <a:xfrm>
            <a:off x="6786350" y="1233600"/>
            <a:ext cx="11727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5925" y="1011075"/>
            <a:ext cx="1826524" cy="211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/>
        </p:nvSpPr>
        <p:spPr>
          <a:xfrm>
            <a:off x="718350" y="952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Simara Peyton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54" name="Google Shape;154;p26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Junior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Computer Engineering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</a:t>
            </a:r>
            <a:r>
              <a:rPr lang="en" sz="2400"/>
              <a:t>Public Relations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Math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 love volleyball! :)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55" name="Google Shape;155;p26"/>
          <p:cNvSpPr txBox="1"/>
          <p:nvPr/>
        </p:nvSpPr>
        <p:spPr>
          <a:xfrm>
            <a:off x="6786350" y="1233600"/>
            <a:ext cx="11727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42375" y="357525"/>
            <a:ext cx="1824774" cy="252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/>
          <p:nvPr/>
        </p:nvSpPr>
        <p:spPr>
          <a:xfrm>
            <a:off x="718350" y="952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Nicholas Page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63" name="Google Shape;163;p27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Sophomore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Computer Science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</a:t>
            </a:r>
            <a:r>
              <a:rPr lang="en" sz="2400"/>
              <a:t>Photographer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Math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 love to design games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64" name="Google Shape;164;p27"/>
          <p:cNvSpPr txBox="1"/>
          <p:nvPr/>
        </p:nvSpPr>
        <p:spPr>
          <a:xfrm>
            <a:off x="6786350" y="1233600"/>
            <a:ext cx="11727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10325" y="0"/>
            <a:ext cx="2224624" cy="296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/>
          <p:nvPr/>
        </p:nvSpPr>
        <p:spPr>
          <a:xfrm>
            <a:off x="1102050" y="11710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Membership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p28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127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Font typeface="Lexend"/>
              <a:buChar char="•"/>
            </a:pPr>
            <a:r>
              <a:rPr lang="en" sz="2900">
                <a:latin typeface="Lexend"/>
                <a:ea typeface="Lexend"/>
                <a:cs typeface="Lexend"/>
                <a:sym typeface="Lexend"/>
              </a:rPr>
              <a:t>Pay Dues</a:t>
            </a:r>
            <a:endParaRPr sz="2900">
              <a:latin typeface="Lexend"/>
              <a:ea typeface="Lexend"/>
              <a:cs typeface="Lexend"/>
              <a:sym typeface="Lexend"/>
            </a:endParaRPr>
          </a:p>
          <a:p>
            <a:pPr indent="-3873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"/>
              <a:buChar char="–"/>
            </a:pPr>
            <a:r>
              <a:rPr lang="en" sz="2500">
                <a:latin typeface="Lexend"/>
                <a:ea typeface="Lexend"/>
                <a:cs typeface="Lexend"/>
                <a:sym typeface="Lexend"/>
              </a:rPr>
              <a:t>Chapter dues: $30 on utansbe.org</a:t>
            </a:r>
            <a:endParaRPr sz="2500">
              <a:latin typeface="Lexend"/>
              <a:ea typeface="Lexend"/>
              <a:cs typeface="Lexend"/>
              <a:sym typeface="Lexend"/>
            </a:endParaRPr>
          </a:p>
          <a:p>
            <a:pPr indent="-3619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Char char="•"/>
            </a:pPr>
            <a:r>
              <a:rPr lang="en" sz="2100">
                <a:latin typeface="Lexend"/>
                <a:ea typeface="Lexend"/>
                <a:cs typeface="Lexend"/>
                <a:sym typeface="Lexend"/>
              </a:rPr>
              <a:t>Membership &gt; Join Now!</a:t>
            </a:r>
            <a:endParaRPr sz="2100">
              <a:latin typeface="Lexend"/>
              <a:ea typeface="Lexend"/>
              <a:cs typeface="Lexend"/>
              <a:sym typeface="Lexend"/>
            </a:endParaRPr>
          </a:p>
          <a:p>
            <a:pPr indent="-3873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Lexend"/>
              <a:buChar char="–"/>
            </a:pPr>
            <a:r>
              <a:rPr lang="en" sz="2500">
                <a:latin typeface="Lexend"/>
                <a:ea typeface="Lexend"/>
                <a:cs typeface="Lexend"/>
                <a:sym typeface="Lexend"/>
              </a:rPr>
              <a:t>National dues: $18 on nsbe.org</a:t>
            </a:r>
            <a:endParaRPr sz="2500">
              <a:latin typeface="Lexend"/>
              <a:ea typeface="Lexend"/>
              <a:cs typeface="Lexend"/>
              <a:sym typeface="Lexend"/>
            </a:endParaRPr>
          </a:p>
          <a:p>
            <a:pPr indent="-3619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Lexend"/>
              <a:buChar char="•"/>
            </a:pPr>
            <a:r>
              <a:rPr lang="en" sz="2100">
                <a:latin typeface="Lexend"/>
                <a:ea typeface="Lexend"/>
                <a:cs typeface="Lexend"/>
                <a:sym typeface="Lexend"/>
              </a:rPr>
              <a:t>Membership &gt; Collegiate membership &gt; Join Today</a:t>
            </a:r>
            <a:endParaRPr sz="2100">
              <a:latin typeface="Lexend"/>
              <a:ea typeface="Lexend"/>
              <a:cs typeface="Lexend"/>
              <a:sym typeface="Lexend"/>
            </a:endParaRPr>
          </a:p>
        </p:txBody>
      </p:sp>
      <p:pic>
        <p:nvPicPr>
          <p:cNvPr id="173" name="Google Shape;17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8200" y="3133363"/>
            <a:ext cx="1309688" cy="1309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2550" y="3111863"/>
            <a:ext cx="1352700" cy="135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8"/>
          <p:cNvSpPr txBox="1"/>
          <p:nvPr/>
        </p:nvSpPr>
        <p:spPr>
          <a:xfrm>
            <a:off x="2261809" y="4247250"/>
            <a:ext cx="979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Chapter</a:t>
            </a:r>
            <a:endParaRPr sz="16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176" name="Google Shape;176;p28"/>
          <p:cNvSpPr txBox="1"/>
          <p:nvPr/>
        </p:nvSpPr>
        <p:spPr>
          <a:xfrm>
            <a:off x="5283776" y="4247250"/>
            <a:ext cx="11841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2"/>
                </a:solidFill>
                <a:latin typeface="Lexend"/>
                <a:ea typeface="Lexend"/>
                <a:cs typeface="Lexend"/>
                <a:sym typeface="Lexend"/>
              </a:rPr>
              <a:t>National</a:t>
            </a:r>
            <a:endParaRPr sz="1600">
              <a:solidFill>
                <a:schemeClr val="dk2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9"/>
          <p:cNvSpPr txBox="1"/>
          <p:nvPr/>
        </p:nvSpPr>
        <p:spPr>
          <a:xfrm>
            <a:off x="1102050" y="1025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Recap!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350" y="1431437"/>
            <a:ext cx="3421773" cy="2280625"/>
          </a:xfrm>
          <a:prstGeom prst="rect">
            <a:avLst/>
          </a:prstGeom>
          <a:noFill/>
          <a:ln>
            <a:noFill/>
          </a:ln>
          <a:effectLst>
            <a:outerShdw rotWithShape="0" algn="bl" dir="2760000" dist="123825">
              <a:srgbClr val="000000">
                <a:alpha val="21000"/>
              </a:srgbClr>
            </a:outerShdw>
          </a:effectLst>
        </p:spPr>
      </p:pic>
      <p:pic>
        <p:nvPicPr>
          <p:cNvPr id="183" name="Google Shape;18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96325" y="1431421"/>
            <a:ext cx="3421773" cy="2280628"/>
          </a:xfrm>
          <a:prstGeom prst="rect">
            <a:avLst/>
          </a:prstGeom>
          <a:noFill/>
          <a:ln>
            <a:noFill/>
          </a:ln>
          <a:effectLst>
            <a:outerShdw rotWithShape="0" algn="bl" dir="2760000" dist="123825">
              <a:srgbClr val="000000">
                <a:alpha val="21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0"/>
          <p:cNvSpPr txBox="1"/>
          <p:nvPr/>
        </p:nvSpPr>
        <p:spPr>
          <a:xfrm>
            <a:off x="1102050" y="1025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Recap!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9" name="Google Shape;18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037" y="1362076"/>
            <a:ext cx="3629916" cy="2419350"/>
          </a:xfrm>
          <a:prstGeom prst="rect">
            <a:avLst/>
          </a:prstGeom>
          <a:noFill/>
          <a:ln>
            <a:noFill/>
          </a:ln>
          <a:effectLst>
            <a:outerShdw rotWithShape="0" algn="bl" dir="2640000" dist="76200">
              <a:srgbClr val="000000">
                <a:alpha val="23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1"/>
          <p:cNvSpPr txBox="1"/>
          <p:nvPr/>
        </p:nvSpPr>
        <p:spPr>
          <a:xfrm>
            <a:off x="573475" y="144725"/>
            <a:ext cx="78534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3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Game Night!</a:t>
            </a:r>
            <a:endParaRPr b="0" i="1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6000" y="3799025"/>
            <a:ext cx="861900" cy="8619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97" name="Google Shape;197;p31"/>
          <p:cNvSpPr txBox="1"/>
          <p:nvPr/>
        </p:nvSpPr>
        <p:spPr>
          <a:xfrm>
            <a:off x="5591700" y="4029875"/>
            <a:ext cx="1350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@uta_aso</a:t>
            </a:r>
            <a:endParaRPr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4200" y="1074288"/>
            <a:ext cx="3315476" cy="3315476"/>
          </a:xfrm>
          <a:prstGeom prst="rect">
            <a:avLst/>
          </a:prstGeom>
          <a:noFill/>
          <a:ln>
            <a:noFill/>
          </a:ln>
          <a:effectLst>
            <a:outerShdw rotWithShape="0" algn="bl" dir="2640000" dist="114300">
              <a:srgbClr val="000000">
                <a:alpha val="35000"/>
              </a:srgbClr>
            </a:outerShdw>
          </a:effectLst>
        </p:spPr>
      </p:pic>
      <p:pic>
        <p:nvPicPr>
          <p:cNvPr id="199" name="Google Shape;199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0038" y="1074300"/>
            <a:ext cx="1130721" cy="1829650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2760000" dist="76200">
              <a:srgbClr val="000000">
                <a:alpha val="33000"/>
              </a:srgbClr>
            </a:outerShdw>
          </a:effectLst>
        </p:spPr>
      </p:pic>
      <p:pic>
        <p:nvPicPr>
          <p:cNvPr id="200" name="Google Shape;200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54662" y="1198833"/>
            <a:ext cx="1413504" cy="1829663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2760000" dist="76200">
              <a:srgbClr val="000000">
                <a:alpha val="33000"/>
              </a:srgbClr>
            </a:outerShdw>
          </a:effectLst>
        </p:spPr>
      </p:pic>
      <p:pic>
        <p:nvPicPr>
          <p:cNvPr id="201" name="Google Shape;201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266201" y="1221740"/>
            <a:ext cx="1413498" cy="1783833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2760000" dist="76200">
              <a:srgbClr val="000000">
                <a:alpha val="33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3F3F3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/>
          <p:nvPr/>
        </p:nvSpPr>
        <p:spPr>
          <a:xfrm>
            <a:off x="573475" y="144725"/>
            <a:ext cx="78534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3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Come Support!</a:t>
            </a:r>
            <a:endParaRPr b="0" i="1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7888" y="998125"/>
            <a:ext cx="2588224" cy="3497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208" name="Google Shape;208;p32"/>
          <p:cNvSpPr txBox="1"/>
          <p:nvPr/>
        </p:nvSpPr>
        <p:spPr>
          <a:xfrm>
            <a:off x="284125" y="1238525"/>
            <a:ext cx="2768400" cy="32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February 28th</a:t>
            </a:r>
            <a:endParaRPr b="1" sz="17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@ 12:00 - 1:00PM</a:t>
            </a:r>
            <a:endParaRPr b="1" sz="17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Meet us in front of the UC!</a:t>
            </a:r>
            <a:endParaRPr b="1" sz="17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3"/>
          <p:cNvSpPr txBox="1"/>
          <p:nvPr/>
        </p:nvSpPr>
        <p:spPr>
          <a:xfrm>
            <a:off x="100" y="171450"/>
            <a:ext cx="91440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Things to Look Out For…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33"/>
          <p:cNvSpPr txBox="1"/>
          <p:nvPr/>
        </p:nvSpPr>
        <p:spPr>
          <a:xfrm>
            <a:off x="975950" y="1288800"/>
            <a:ext cx="6626700" cy="30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Women’s History Month Event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 – Next week TBD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Nationals Info Session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 – Next week TBD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National Conference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 – March 20-24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Lexend"/>
              <a:buChar char="●"/>
            </a:pPr>
            <a:r>
              <a:rPr b="1" lang="en" sz="1800">
                <a:latin typeface="Lexend"/>
                <a:ea typeface="Lexend"/>
                <a:cs typeface="Lexend"/>
                <a:sym typeface="Lexend"/>
              </a:rPr>
              <a:t>Video Game Development Workshop</a:t>
            </a:r>
            <a:r>
              <a:rPr lang="en" sz="1800">
                <a:latin typeface="Lexend"/>
                <a:ea typeface="Lexend"/>
                <a:cs typeface="Lexend"/>
                <a:sym typeface="Lexend"/>
              </a:rPr>
              <a:t> – March/April TBD</a:t>
            </a:r>
            <a:endParaRPr sz="1800"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Next General Body Meeting </a:t>
            </a:r>
            <a:r>
              <a:rPr b="1" lang="en" sz="1700">
                <a:solidFill>
                  <a:schemeClr val="dk1"/>
                </a:solidFill>
                <a:highlight>
                  <a:srgbClr val="FFFF00"/>
                </a:highlight>
                <a:latin typeface="Lexend"/>
                <a:ea typeface="Lexend"/>
                <a:cs typeface="Lexend"/>
                <a:sym typeface="Lexend"/>
              </a:rPr>
              <a:t>March 25th (1-2pm)!</a:t>
            </a:r>
            <a:endParaRPr b="1" sz="1700">
              <a:solidFill>
                <a:schemeClr val="dk1"/>
              </a:solidFill>
              <a:highlight>
                <a:srgbClr val="FFFF00"/>
              </a:highlight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/>
        </p:nvSpPr>
        <p:spPr>
          <a:xfrm>
            <a:off x="100" y="171450"/>
            <a:ext cx="91440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QR code sign in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250" y="1143000"/>
            <a:ext cx="2857500" cy="28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 txBox="1"/>
          <p:nvPr/>
        </p:nvSpPr>
        <p:spPr>
          <a:xfrm>
            <a:off x="793625" y="123875"/>
            <a:ext cx="7896300" cy="615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NSBE </a:t>
            </a: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National Conference </a:t>
            </a:r>
            <a:r>
              <a:rPr b="1" i="1" lang="en" sz="4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202</a:t>
            </a: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4</a:t>
            </a:r>
            <a:endParaRPr b="1" i="1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t/>
            </a:r>
            <a:endParaRPr b="1" i="1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22" name="Google Shape;222;p34"/>
          <p:cNvSpPr txBox="1"/>
          <p:nvPr/>
        </p:nvSpPr>
        <p:spPr>
          <a:xfrm>
            <a:off x="989250" y="4044800"/>
            <a:ext cx="7165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98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3" name="Google Shape;22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501" y="877900"/>
            <a:ext cx="4516900" cy="33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225" y="968650"/>
            <a:ext cx="2845449" cy="2845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/>
          <p:nvPr/>
        </p:nvSpPr>
        <p:spPr>
          <a:xfrm>
            <a:off x="1102050" y="70925"/>
            <a:ext cx="6939900" cy="7446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 </a:t>
            </a: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National Conference </a:t>
            </a:r>
            <a:r>
              <a:rPr b="1" i="1" lang="en" sz="4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202</a:t>
            </a: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4</a:t>
            </a:r>
            <a:endParaRPr b="1" i="1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31" name="Google Shape;231;p35"/>
          <p:cNvSpPr txBox="1"/>
          <p:nvPr/>
        </p:nvSpPr>
        <p:spPr>
          <a:xfrm>
            <a:off x="308100" y="1103825"/>
            <a:ext cx="85278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Lexend"/>
              <a:buChar char="●"/>
            </a:pPr>
            <a:r>
              <a:rPr b="1" lang="en" sz="2000">
                <a:latin typeface="Lexend"/>
                <a:ea typeface="Lexend"/>
                <a:cs typeface="Lexend"/>
                <a:sym typeface="Lexend"/>
              </a:rPr>
              <a:t>Important Steps to take if you plan on attending:</a:t>
            </a:r>
            <a:endParaRPr b="1" sz="2000">
              <a:latin typeface="Lexend"/>
              <a:ea typeface="Lexend"/>
              <a:cs typeface="Lexend"/>
              <a:sym typeface="Lexen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"/>
                <a:ea typeface="Lexend"/>
                <a:cs typeface="Lexend"/>
                <a:sym typeface="Lexend"/>
              </a:rPr>
              <a:t>	1. Double Check with your professors and syllabus for March 20th - 24th</a:t>
            </a:r>
            <a:endParaRPr sz="2000">
              <a:latin typeface="Lexend"/>
              <a:ea typeface="Lexend"/>
              <a:cs typeface="Lexend"/>
              <a:sym typeface="Lexen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"/>
                <a:ea typeface="Lexend"/>
                <a:cs typeface="Lexend"/>
                <a:sym typeface="Lexend"/>
              </a:rPr>
              <a:t>	2. Make sure you pay your $30 NSBE Chapter Dues.</a:t>
            </a:r>
            <a:endParaRPr sz="2000">
              <a:latin typeface="Lexend"/>
              <a:ea typeface="Lexend"/>
              <a:cs typeface="Lexend"/>
              <a:sym typeface="Lexen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"/>
                <a:ea typeface="Lexend"/>
                <a:cs typeface="Lexend"/>
                <a:sym typeface="Lexend"/>
              </a:rPr>
              <a:t>	3. Make sure to pay your $15 National NSBE Dues</a:t>
            </a:r>
            <a:endParaRPr sz="2000">
              <a:latin typeface="Lexend"/>
              <a:ea typeface="Lexend"/>
              <a:cs typeface="Lexend"/>
              <a:sym typeface="Lexen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"/>
                <a:ea typeface="Lexend"/>
                <a:cs typeface="Lexend"/>
                <a:sym typeface="Lexend"/>
              </a:rPr>
              <a:t>	4. Make sure to purchase your NSBE National Ticket, the next slide will discuss prices.</a:t>
            </a:r>
            <a:endParaRPr sz="2000">
              <a:latin typeface="Lexend"/>
              <a:ea typeface="Lexend"/>
              <a:cs typeface="Lexend"/>
              <a:sym typeface="Lexend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Lexend"/>
                <a:ea typeface="Lexend"/>
                <a:cs typeface="Lexend"/>
                <a:sym typeface="Lexend"/>
              </a:rPr>
              <a:t>	5. Attend NSBE Conference Info sessions.</a:t>
            </a:r>
            <a:endParaRPr sz="20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/>
          <p:nvPr/>
        </p:nvSpPr>
        <p:spPr>
          <a:xfrm>
            <a:off x="1102050" y="107525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Prices</a:t>
            </a:r>
            <a:endParaRPr b="1" i="1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t/>
            </a:r>
            <a:endParaRPr b="1" i="1" sz="2600" u="none" cap="none" strike="noStrike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38" name="Google Shape;23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1575" y="985324"/>
            <a:ext cx="7920850" cy="3353201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6"/>
          <p:cNvSpPr/>
          <p:nvPr/>
        </p:nvSpPr>
        <p:spPr>
          <a:xfrm>
            <a:off x="551775" y="3085600"/>
            <a:ext cx="8054700" cy="6012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36"/>
          <p:cNvSpPr/>
          <p:nvPr/>
        </p:nvSpPr>
        <p:spPr>
          <a:xfrm>
            <a:off x="544650" y="4010375"/>
            <a:ext cx="8054700" cy="3597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7"/>
          <p:cNvSpPr txBox="1"/>
          <p:nvPr/>
        </p:nvSpPr>
        <p:spPr>
          <a:xfrm>
            <a:off x="573475" y="144725"/>
            <a:ext cx="78534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3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Discussion</a:t>
            </a:r>
            <a:endParaRPr b="0" i="1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37"/>
          <p:cNvSpPr txBox="1"/>
          <p:nvPr/>
        </p:nvSpPr>
        <p:spPr>
          <a:xfrm>
            <a:off x="269550" y="1391525"/>
            <a:ext cx="48231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●"/>
            </a:pPr>
            <a:r>
              <a:rPr lang="en"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What are some challenges you expect to/have already faced as a black engineer?</a:t>
            </a:r>
            <a:endParaRPr sz="18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47" name="Google Shape;247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0900" y="2657375"/>
            <a:ext cx="1602201" cy="1916649"/>
          </a:xfrm>
          <a:prstGeom prst="rect">
            <a:avLst/>
          </a:prstGeom>
          <a:noFill/>
          <a:ln>
            <a:noFill/>
          </a:ln>
          <a:effectLst>
            <a:outerShdw rotWithShape="0" algn="bl" dir="2760000" dist="57150">
              <a:srgbClr val="000000">
                <a:alpha val="23000"/>
              </a:srgbClr>
            </a:outerShdw>
          </a:effectLst>
        </p:spPr>
      </p:pic>
      <p:pic>
        <p:nvPicPr>
          <p:cNvPr id="248" name="Google Shape;24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3325" y="1770495"/>
            <a:ext cx="3407386" cy="1916650"/>
          </a:xfrm>
          <a:prstGeom prst="rect">
            <a:avLst/>
          </a:prstGeom>
          <a:noFill/>
          <a:ln>
            <a:noFill/>
          </a:ln>
          <a:effectLst>
            <a:outerShdw rotWithShape="0" algn="bl" dir="2760000" dist="57150">
              <a:srgbClr val="000000">
                <a:alpha val="23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 txBox="1"/>
          <p:nvPr/>
        </p:nvSpPr>
        <p:spPr>
          <a:xfrm>
            <a:off x="573475" y="144725"/>
            <a:ext cx="78534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32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Discussion</a:t>
            </a:r>
            <a:endParaRPr b="0" i="1" sz="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8"/>
          <p:cNvSpPr txBox="1"/>
          <p:nvPr/>
        </p:nvSpPr>
        <p:spPr>
          <a:xfrm>
            <a:off x="269550" y="1391525"/>
            <a:ext cx="48231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●"/>
            </a:pPr>
            <a:r>
              <a:rPr lang="en"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What are some challenges you expect to/have already faced as a black engineer?</a:t>
            </a:r>
            <a:endParaRPr sz="18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55" name="Google Shape;255;p38"/>
          <p:cNvSpPr txBox="1"/>
          <p:nvPr/>
        </p:nvSpPr>
        <p:spPr>
          <a:xfrm>
            <a:off x="269550" y="2571750"/>
            <a:ext cx="4823100" cy="77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●"/>
            </a:pPr>
            <a:r>
              <a:rPr lang="en"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rPr>
              <a:t>Why did you pick your major?</a:t>
            </a:r>
            <a:endParaRPr sz="1800">
              <a:solidFill>
                <a:schemeClr val="dk2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pic>
        <p:nvPicPr>
          <p:cNvPr id="256" name="Google Shape;25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0900" y="2657375"/>
            <a:ext cx="1602201" cy="1916649"/>
          </a:xfrm>
          <a:prstGeom prst="rect">
            <a:avLst/>
          </a:prstGeom>
          <a:noFill/>
          <a:ln>
            <a:noFill/>
          </a:ln>
          <a:effectLst>
            <a:outerShdw rotWithShape="0" algn="bl" dir="2760000" dist="57150">
              <a:srgbClr val="000000">
                <a:alpha val="23000"/>
              </a:srgbClr>
            </a:outerShdw>
          </a:effectLst>
        </p:spPr>
      </p:pic>
      <p:pic>
        <p:nvPicPr>
          <p:cNvPr id="257" name="Google Shape;25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3325" y="1770495"/>
            <a:ext cx="3407386" cy="1916650"/>
          </a:xfrm>
          <a:prstGeom prst="rect">
            <a:avLst/>
          </a:prstGeom>
          <a:noFill/>
          <a:ln>
            <a:noFill/>
          </a:ln>
          <a:effectLst>
            <a:outerShdw rotWithShape="0" algn="bl" dir="2760000" dist="57150">
              <a:srgbClr val="000000">
                <a:alpha val="23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"/>
          <p:cNvSpPr txBox="1"/>
          <p:nvPr>
            <p:ph idx="1" type="body"/>
          </p:nvPr>
        </p:nvSpPr>
        <p:spPr>
          <a:xfrm>
            <a:off x="457200" y="900113"/>
            <a:ext cx="8229600" cy="25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Char char="•"/>
            </a:pPr>
            <a:r>
              <a:rPr i="0" lang="en" sz="32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Twitter: @UTA_NSBE</a:t>
            </a:r>
            <a:endParaRPr i="0" sz="3200" u="none" cap="none" strike="noStrik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Char char="•"/>
            </a:pPr>
            <a:r>
              <a:rPr i="0" lang="en" sz="32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Instagram: @UTA_NSBE</a:t>
            </a:r>
            <a:endParaRPr i="0" sz="3200" u="none" cap="none" strike="noStrike">
              <a:solidFill>
                <a:schemeClr val="dk1"/>
              </a:solidFill>
              <a:latin typeface="Lexend"/>
              <a:ea typeface="Lexend"/>
              <a:cs typeface="Lexend"/>
              <a:sym typeface="Lexen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Lexend"/>
              <a:buChar char="•"/>
            </a:pPr>
            <a:r>
              <a:rPr i="0" lang="en" sz="3200" u="none" cap="none" strike="noStrik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rPr>
              <a:t>Email: </a:t>
            </a:r>
            <a:r>
              <a:rPr i="0" lang="en" sz="3200" u="sng" cap="none" strike="noStrike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3"/>
              </a:rPr>
              <a:t>uta.nsbe.president@gmail.com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Lexend"/>
              <a:buChar char="•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Website: </a:t>
            </a:r>
            <a:r>
              <a:rPr lang="en" u="sng">
                <a:solidFill>
                  <a:schemeClr val="hlink"/>
                </a:solidFill>
                <a:latin typeface="Lexend"/>
                <a:ea typeface="Lexend"/>
                <a:cs typeface="Lexend"/>
                <a:sym typeface="Lexend"/>
                <a:hlinkClick r:id="rId4"/>
              </a:rPr>
              <a:t>www.utansbe.org</a:t>
            </a:r>
            <a:endParaRPr>
              <a:latin typeface="Lexend"/>
              <a:ea typeface="Lexend"/>
              <a:cs typeface="Lexend"/>
              <a:sym typeface="Lexend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Font typeface="Lexend"/>
              <a:buChar char="•"/>
            </a:pPr>
            <a:r>
              <a:rPr lang="en">
                <a:latin typeface="Lexend"/>
                <a:ea typeface="Lexend"/>
                <a:cs typeface="Lexend"/>
                <a:sym typeface="Lexend"/>
              </a:rPr>
              <a:t>Discord!</a:t>
            </a:r>
            <a:endParaRPr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263" name="Google Shape;263;p39"/>
          <p:cNvSpPr txBox="1"/>
          <p:nvPr/>
        </p:nvSpPr>
        <p:spPr>
          <a:xfrm>
            <a:off x="1485900" y="95250"/>
            <a:ext cx="61722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0" lang="en" sz="4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Connect with us!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3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7825" y="3263325"/>
            <a:ext cx="1339425" cy="133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9"/>
          <p:cNvSpPr txBox="1"/>
          <p:nvPr/>
        </p:nvSpPr>
        <p:spPr>
          <a:xfrm>
            <a:off x="7356275" y="231150"/>
            <a:ext cx="1723800" cy="4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/>
        </p:nvSpPr>
        <p:spPr>
          <a:xfrm>
            <a:off x="100" y="95250"/>
            <a:ext cx="91440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 u="none" cap="none" strike="noStrik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Introduce the Officers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83" name="Google Shape;83;p17"/>
          <p:cNvGraphicFramePr/>
          <p:nvPr/>
        </p:nvGraphicFramePr>
        <p:xfrm>
          <a:off x="1856050" y="115194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{BB4D2E62-64A8-4C17-B928-A88FDD882E43}</a:tableStyleId>
              </a:tblPr>
              <a:tblGrid>
                <a:gridCol w="2715950"/>
                <a:gridCol w="2715950"/>
              </a:tblGrid>
              <a:tr h="957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President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Oyin Bedford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Vice President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Michael Aiyedun</a:t>
                      </a:r>
                      <a:endParaRPr sz="80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t/>
                      </a:r>
                      <a:endParaRPr sz="8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Treasurer 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Janet George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Secretary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rgbClr val="000000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Andrew Hackshaw</a:t>
                      </a:r>
                      <a:endParaRPr sz="80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Programs Chair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George (Trey) Hudson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Public Relations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Simara Peyton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Historian 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Betty Bezabeh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Webmaster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Thomas Pinkney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Academic Excellence 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rgbClr val="202124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Dami Djayi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Conference Planning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solidFill>
                            <a:srgbClr val="202124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Anthony Aiyedun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b="1" lang="en" sz="800" u="none" cap="none" strike="noStrik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Membership Chair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800"/>
                        <a:buFont typeface="Arial"/>
                        <a:buNone/>
                      </a:pPr>
                      <a:r>
                        <a:rPr lang="en" sz="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Austin Davis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  <a:tr h="206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Photographer</a:t>
                      </a:r>
                      <a:endParaRPr b="1"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80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Nicholas </a:t>
                      </a:r>
                      <a:endParaRPr sz="800" u="none" cap="none" strike="noStrik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T="47625" marB="47625" marR="63500" marL="63500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/>
        </p:nvSpPr>
        <p:spPr>
          <a:xfrm>
            <a:off x="100" y="95250"/>
            <a:ext cx="91440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Ice Breaker!</a:t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903225" y="1329700"/>
            <a:ext cx="7594800" cy="196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Lexend"/>
              <a:buChar char="●"/>
            </a:pPr>
            <a:r>
              <a:rPr lang="en" sz="2600">
                <a:latin typeface="Lexend"/>
                <a:ea typeface="Lexend"/>
                <a:cs typeface="Lexend"/>
                <a:sym typeface="Lexend"/>
              </a:rPr>
              <a:t>Everyone quiet!</a:t>
            </a:r>
            <a:endParaRPr sz="2600">
              <a:latin typeface="Lexend"/>
              <a:ea typeface="Lexend"/>
              <a:cs typeface="Lexend"/>
              <a:sym typeface="Lexend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Lexend"/>
              <a:buChar char="●"/>
            </a:pPr>
            <a:r>
              <a:rPr lang="en" sz="2600">
                <a:latin typeface="Lexend"/>
                <a:ea typeface="Lexend"/>
                <a:cs typeface="Lexend"/>
                <a:sym typeface="Lexend"/>
              </a:rPr>
              <a:t>Line up in birthday order</a:t>
            </a:r>
            <a:endParaRPr sz="2600">
              <a:latin typeface="Lexend"/>
              <a:ea typeface="Lexend"/>
              <a:cs typeface="Lexend"/>
              <a:sym typeface="Lexend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Lexend"/>
              <a:buChar char="●"/>
            </a:pPr>
            <a:r>
              <a:rPr lang="en" sz="2600">
                <a:latin typeface="Lexend"/>
                <a:ea typeface="Lexend"/>
                <a:cs typeface="Lexend"/>
                <a:sym typeface="Lexend"/>
              </a:rPr>
              <a:t>BUT, you can’t talk.</a:t>
            </a:r>
            <a:endParaRPr sz="2600">
              <a:latin typeface="Lexend"/>
              <a:ea typeface="Lexend"/>
              <a:cs typeface="Lexend"/>
              <a:sym typeface="Lexend"/>
            </a:endParaRPr>
          </a:p>
          <a:p>
            <a:pPr indent="-3937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600"/>
              <a:buFont typeface="Lexend"/>
              <a:buChar char="●"/>
            </a:pPr>
            <a:r>
              <a:rPr lang="en" sz="2600">
                <a:latin typeface="Lexend"/>
                <a:ea typeface="Lexend"/>
                <a:cs typeface="Lexend"/>
                <a:sym typeface="Lexend"/>
              </a:rPr>
              <a:t>We’ll see how accurate you get!</a:t>
            </a:r>
            <a:endParaRPr sz="2600">
              <a:latin typeface="Lexend"/>
              <a:ea typeface="Lexend"/>
              <a:cs typeface="Lexend"/>
              <a:sym typeface="Lexe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/>
        </p:nvSpPr>
        <p:spPr>
          <a:xfrm>
            <a:off x="718350" y="952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Michael Aiyedun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97" name="Google Shape;97;p19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Graduate Student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Computer Engineering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 </a:t>
            </a:r>
            <a:r>
              <a:rPr lang="en" sz="2400"/>
              <a:t>Vice President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Science</a:t>
            </a:r>
            <a:r>
              <a:rPr b="1" lang="en" sz="2400"/>
              <a:t> </a:t>
            </a:r>
            <a:endParaRPr b="1"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I’m an Artist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1600" y="275625"/>
            <a:ext cx="2656700" cy="2547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/>
          <p:nvPr/>
        </p:nvSpPr>
        <p:spPr>
          <a:xfrm>
            <a:off x="718350" y="952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Andrew Hackshaw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05" name="Google Shape;105;p20"/>
          <p:cNvSpPr txBox="1"/>
          <p:nvPr>
            <p:ph idx="1" type="body"/>
          </p:nvPr>
        </p:nvSpPr>
        <p:spPr>
          <a:xfrm>
            <a:off x="73500" y="1169025"/>
            <a:ext cx="8444700" cy="2742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</a:t>
            </a:r>
            <a:r>
              <a:rPr lang="en" sz="2400"/>
              <a:t> Junior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</a:t>
            </a:r>
            <a:r>
              <a:rPr lang="en" sz="2400"/>
              <a:t> Biomedical engineering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 </a:t>
            </a:r>
            <a:r>
              <a:rPr lang="en" sz="2400"/>
              <a:t>Secretary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</a:t>
            </a:r>
            <a:r>
              <a:rPr lang="en" sz="2400"/>
              <a:t> Chemistry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</a:t>
            </a:r>
            <a:r>
              <a:rPr lang="en" sz="2400"/>
              <a:t> I’ve been to every continent on the Western Hemisphere</a:t>
            </a:r>
            <a:endParaRPr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0300" y="248975"/>
            <a:ext cx="2004678" cy="250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/>
        </p:nvSpPr>
        <p:spPr>
          <a:xfrm>
            <a:off x="718350" y="952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Oyin Bedford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13" name="Google Shape;113;p21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Junior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Aerospace Engineering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</a:t>
            </a:r>
            <a:r>
              <a:rPr lang="en" sz="2400"/>
              <a:t>President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Science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 like to make video games!</a:t>
            </a:r>
            <a:endParaRPr sz="24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14" name="Google Shape;114;p21"/>
          <p:cNvPicPr preferRelativeResize="0"/>
          <p:nvPr/>
        </p:nvPicPr>
        <p:blipFill rotWithShape="1">
          <a:blip r:embed="rId3">
            <a:alphaModFix/>
          </a:blip>
          <a:srcRect b="28199" l="7681" r="8915" t="13657"/>
          <a:stretch/>
        </p:blipFill>
        <p:spPr>
          <a:xfrm>
            <a:off x="6078600" y="893675"/>
            <a:ext cx="1984201" cy="184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2"/>
          <p:cNvSpPr txBox="1"/>
          <p:nvPr/>
        </p:nvSpPr>
        <p:spPr>
          <a:xfrm>
            <a:off x="718350" y="952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Trey Hudson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21" name="Google Shape;121;p22"/>
          <p:cNvSpPr txBox="1"/>
          <p:nvPr>
            <p:ph idx="1" type="body"/>
          </p:nvPr>
        </p:nvSpPr>
        <p:spPr>
          <a:xfrm>
            <a:off x="457200" y="1142363"/>
            <a:ext cx="8229600" cy="246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Junior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Construction Management</a:t>
            </a:r>
            <a:r>
              <a:rPr b="1" lang="en" sz="2400"/>
              <a:t> 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 </a:t>
            </a:r>
            <a:r>
              <a:rPr lang="en" sz="2400"/>
              <a:t>Programs Chair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Math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 liked to play video games!</a:t>
            </a:r>
            <a:endParaRPr sz="240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 b="1" sz="2400"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sp>
        <p:nvSpPr>
          <p:cNvPr id="122" name="Google Shape;122;p22"/>
          <p:cNvSpPr txBox="1"/>
          <p:nvPr/>
        </p:nvSpPr>
        <p:spPr>
          <a:xfrm>
            <a:off x="6786350" y="1233600"/>
            <a:ext cx="1172700" cy="15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98688" y="171450"/>
            <a:ext cx="2148023" cy="2864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/>
          <p:nvPr/>
        </p:nvSpPr>
        <p:spPr>
          <a:xfrm>
            <a:off x="718350" y="95250"/>
            <a:ext cx="6939900" cy="531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bin"/>
              <a:buNone/>
            </a:pPr>
            <a:r>
              <a:rPr b="1" i="1" lang="en" sz="40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rPr>
              <a:t>Anthony Aiyedun</a:t>
            </a:r>
            <a:endParaRPr b="1" i="1" sz="4000">
              <a:solidFill>
                <a:schemeClr val="dk1"/>
              </a:solidFill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130" name="Google Shape;130;p23"/>
          <p:cNvSpPr txBox="1"/>
          <p:nvPr>
            <p:ph idx="1" type="body"/>
          </p:nvPr>
        </p:nvSpPr>
        <p:spPr>
          <a:xfrm>
            <a:off x="-100525" y="1210625"/>
            <a:ext cx="8229600" cy="31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Classification: </a:t>
            </a:r>
            <a:r>
              <a:rPr lang="en" sz="2400"/>
              <a:t>Junior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Major: </a:t>
            </a:r>
            <a:r>
              <a:rPr lang="en" sz="2400"/>
              <a:t>Mechanical Engineering w/ Physics minor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Position:</a:t>
            </a:r>
            <a:r>
              <a:rPr lang="en" sz="2400"/>
              <a:t> Conference Coordinator/Senator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Favorite School Subject: </a:t>
            </a:r>
            <a:r>
              <a:rPr lang="en" sz="2400"/>
              <a:t>Physics</a:t>
            </a:r>
            <a:endParaRPr sz="2400"/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b="1" lang="en" sz="2400"/>
              <a:t>Fun fact: </a:t>
            </a:r>
            <a:r>
              <a:rPr lang="en" sz="2400"/>
              <a:t>I’m currently in 2 undergraduate research lab opportunities at UTA.</a:t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31" name="Google Shape;13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5193" y="0"/>
            <a:ext cx="1928805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